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9"/>
  </p:notesMasterIdLst>
  <p:sldIdLst>
    <p:sldId id="297" r:id="rId2"/>
    <p:sldId id="256" r:id="rId3"/>
    <p:sldId id="260" r:id="rId4"/>
    <p:sldId id="263" r:id="rId5"/>
    <p:sldId id="262" r:id="rId6"/>
    <p:sldId id="267" r:id="rId7"/>
    <p:sldId id="274" r:id="rId8"/>
    <p:sldId id="275" r:id="rId9"/>
    <p:sldId id="279" r:id="rId10"/>
    <p:sldId id="280" r:id="rId11"/>
    <p:sldId id="271" r:id="rId12"/>
    <p:sldId id="268" r:id="rId13"/>
    <p:sldId id="273" r:id="rId14"/>
    <p:sldId id="276" r:id="rId15"/>
    <p:sldId id="277" r:id="rId16"/>
    <p:sldId id="278" r:id="rId17"/>
    <p:sldId id="281" r:id="rId18"/>
    <p:sldId id="282" r:id="rId19"/>
    <p:sldId id="289" r:id="rId20"/>
    <p:sldId id="284" r:id="rId21"/>
    <p:sldId id="290" r:id="rId22"/>
    <p:sldId id="291" r:id="rId23"/>
    <p:sldId id="292" r:id="rId24"/>
    <p:sldId id="293" r:id="rId25"/>
    <p:sldId id="294" r:id="rId26"/>
    <p:sldId id="295" r:id="rId27"/>
    <p:sldId id="29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2" autoAdjust="0"/>
    <p:restoredTop sz="96154" autoAdjust="0"/>
  </p:normalViewPr>
  <p:slideViewPr>
    <p:cSldViewPr snapToGrid="0">
      <p:cViewPr varScale="1">
        <p:scale>
          <a:sx n="61" d="100"/>
          <a:sy n="61" d="100"/>
        </p:scale>
        <p:origin x="1144" y="60"/>
      </p:cViewPr>
      <p:guideLst/>
    </p:cSldViewPr>
  </p:slideViewPr>
  <p:outlineViewPr>
    <p:cViewPr>
      <p:scale>
        <a:sx n="33" d="100"/>
        <a:sy n="33" d="100"/>
      </p:scale>
      <p:origin x="0" y="-1537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25369642589675"/>
          <c:y val="0.12142951827340391"/>
          <c:w val="0.86825303310200208"/>
          <c:h val="0.754301270595628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左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形聲(像詞綴)</c:v>
                </c:pt>
                <c:pt idx="1">
                  <c:v>會意(像複合詞)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0.70731148300000002</c:v>
                </c:pt>
                <c:pt idx="1">
                  <c:v>0.29647058799999998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1-4780-846F-FC4D933185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形聲(像詞綴)</c:v>
                </c:pt>
                <c:pt idx="1">
                  <c:v>會意(像複合詞)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6.6238826000000001E-2</c:v>
                </c:pt>
                <c:pt idx="1">
                  <c:v>0.141176471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91-4780-846F-FC4D9331857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上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形聲(像詞綴)</c:v>
                </c:pt>
                <c:pt idx="1">
                  <c:v>會意(像複合詞)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0.132477653</c:v>
                </c:pt>
                <c:pt idx="1">
                  <c:v>0.26823529400000001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91-4780-846F-FC4D9331857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形聲(像詞綴)</c:v>
                </c:pt>
                <c:pt idx="1">
                  <c:v>會意(像複合詞)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9.3972037999999994E-2</c:v>
                </c:pt>
                <c:pt idx="1">
                  <c:v>0.29411764699999998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91-4780-846F-FC4D93318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9726976"/>
        <c:axId val="379719760"/>
      </c:barChart>
      <c:catAx>
        <c:axId val="37972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+mn-cs"/>
              </a:defRPr>
            </a:pPr>
            <a:endParaRPr lang="en-US"/>
          </a:p>
        </c:txPr>
        <c:crossAx val="379719760"/>
        <c:crosses val="autoZero"/>
        <c:auto val="1"/>
        <c:lblAlgn val="ctr"/>
        <c:lblOffset val="100"/>
        <c:noMultiLvlLbl val="0"/>
      </c:catAx>
      <c:valAx>
        <c:axId val="3797197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  <a:cs typeface="+mn-cs"/>
                  </a:defRPr>
                </a:pPr>
                <a:r>
                  <a:rPr lang="zh-TW" sz="1800"/>
                  <a:t>漢字比例</a:t>
                </a:r>
                <a:endParaRPr lang="en-US" sz="18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S Gothic" panose="020B0609070205080204" pitchFamily="49" charset="-128"/>
                  <a:ea typeface="MS Gothic" panose="020B0609070205080204" pitchFamily="49" charset="-128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+mn-cs"/>
              </a:defRPr>
            </a:pPr>
            <a:endParaRPr lang="en-US"/>
          </a:p>
        </c:txPr>
        <c:crossAx val="37972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350905472778747"/>
          <c:y val="0.24629229590934981"/>
          <c:w val="0.45858961648466867"/>
          <c:h val="7.6050892559062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S Gothic" panose="020B0609070205080204" pitchFamily="49" charset="-128"/>
              <a:ea typeface="MS Gothic" panose="020B0609070205080204" pitchFamily="49" charset="-128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S Gothic" panose="020B0609070205080204" pitchFamily="49" charset="-128"/>
          <a:ea typeface="MS Gothic" panose="020B0609070205080204" pitchFamily="49" charset="-128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47734154648927"/>
          <c:y val="0.19936887531666703"/>
          <c:w val="0.80759594539739887"/>
          <c:h val="0.6978910960114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規則-正確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母音弱化</c:v>
                </c:pt>
                <c:pt idx="1">
                  <c:v>母音無弱化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892</c:v>
                </c:pt>
                <c:pt idx="1">
                  <c:v>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A7-49BB-BF02-6302B94ED7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規則-不正確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母音弱化</c:v>
                </c:pt>
                <c:pt idx="1">
                  <c:v>母音無弱化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1045</c:v>
                </c:pt>
                <c:pt idx="1">
                  <c:v>1026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A7-49BB-BF02-6302B94ED72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不規則-正確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母音弱化</c:v>
                </c:pt>
                <c:pt idx="1">
                  <c:v>母音無弱化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934</c:v>
                </c:pt>
                <c:pt idx="1">
                  <c:v>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A7-49BB-BF02-6302B94ED72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不規律-不正確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母音弱化</c:v>
                </c:pt>
                <c:pt idx="1">
                  <c:v>母音無弱化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1071</c:v>
                </c:pt>
                <c:pt idx="1">
                  <c:v>1026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A7-49BB-BF02-6302B94ED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065792"/>
        <c:axId val="96141312"/>
      </c:barChart>
      <c:catAx>
        <c:axId val="9606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+mn-cs"/>
              </a:defRPr>
            </a:pPr>
            <a:endParaRPr lang="en-US"/>
          </a:p>
        </c:txPr>
        <c:crossAx val="96141312"/>
        <c:crosses val="autoZero"/>
        <c:auto val="1"/>
        <c:lblAlgn val="ctr"/>
        <c:lblOffset val="100"/>
        <c:noMultiLvlLbl val="0"/>
      </c:catAx>
      <c:valAx>
        <c:axId val="961413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  <a:cs typeface="+mn-cs"/>
                  </a:defRPr>
                </a:pPr>
                <a:r>
                  <a:rPr lang="zh-TW"/>
                  <a:t>反應時間</a:t>
                </a:r>
                <a:r>
                  <a:rPr lang="en-US"/>
                  <a:t> (ms)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S Gothic" panose="020B0609070205080204" pitchFamily="49" charset="-128"/>
                  <a:ea typeface="MS Gothic" panose="020B0609070205080204" pitchFamily="49" charset="-128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+mn-cs"/>
              </a:defRPr>
            </a:pPr>
            <a:endParaRPr lang="en-US"/>
          </a:p>
        </c:txPr>
        <c:crossAx val="9606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42679632033931"/>
          <c:y val="1.2474224779560495E-2"/>
          <c:w val="0.4205259339502066"/>
          <c:h val="0.225694458082127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S Gothic" panose="020B0609070205080204" pitchFamily="49" charset="-128"/>
              <a:ea typeface="MS Gothic" panose="020B0609070205080204" pitchFamily="49" charset="-128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S Gothic" panose="020B0609070205080204" pitchFamily="49" charset="-128"/>
          <a:ea typeface="MS Gothic" panose="020B0609070205080204" pitchFamily="49" charset="-128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1D8BC-F792-4EFE-B13B-862B7EB5EA0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C3760-0E92-4552-B453-2F28F1BD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1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B521-72C8-4326-8D85-9D04D59F869A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6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88B7-DE03-4065-A93B-CB6AD4C85543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7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420E-D199-4325-8058-1B790D56F4DF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91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E206-2B68-4410-8DD1-1607AFA47BB7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6112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249C-8D87-4FCC-A95A-E4470D27538D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52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A8F5-4B31-4158-A5BF-6632F67CE060}" type="datetime1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44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3F40-504B-47B6-B4FF-E87A795C2BF7}" type="datetime1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69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EC95-D58E-45D7-BC35-CFF1F4330F28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99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17CF0C8-A83E-4175-B0B2-85333598DCCA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9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CF331-DE49-49BF-BA21-C4FD5B14BE6C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0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5B38-8953-44E4-AC3B-ABFC1A05AE02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1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65B-E513-4C0A-890E-91AD26617914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9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232E-8E69-4E96-8D7A-26A75DE6893A}" type="datetime1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2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D54D-A3BB-49B8-AC54-02D7DFBDE096}" type="datetime1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710A-1FBF-4061-8F90-2F70C0887283}" type="datetime1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9AB1-0431-4BA8-BB74-4EC839EB7A84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9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6506-528C-45EF-9D1A-6FA2DCCDB48F}" type="datetime1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0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3B34B-81C3-4E19-B35E-BEB72DEB79E2}" type="datetime1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36316-5CBD-4951-97A5-88EA91FD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41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13" Type="http://schemas.openxmlformats.org/officeDocument/2006/relationships/image" Target="../media/image53.jpeg"/><Relationship Id="rId3" Type="http://schemas.openxmlformats.org/officeDocument/2006/relationships/image" Target="../media/image43.jpeg"/><Relationship Id="rId7" Type="http://schemas.openxmlformats.org/officeDocument/2006/relationships/image" Target="../media/image47.jpeg"/><Relationship Id="rId12" Type="http://schemas.openxmlformats.org/officeDocument/2006/relationships/image" Target="../media/image52.jpeg"/><Relationship Id="rId17" Type="http://schemas.openxmlformats.org/officeDocument/2006/relationships/image" Target="../media/image57.jpeg"/><Relationship Id="rId2" Type="http://schemas.openxmlformats.org/officeDocument/2006/relationships/image" Target="../media/image42.jpeg"/><Relationship Id="rId16" Type="http://schemas.openxmlformats.org/officeDocument/2006/relationships/image" Target="../media/image5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jpeg"/><Relationship Id="rId11" Type="http://schemas.openxmlformats.org/officeDocument/2006/relationships/image" Target="../media/image51.jpeg"/><Relationship Id="rId5" Type="http://schemas.openxmlformats.org/officeDocument/2006/relationships/image" Target="../media/image45.jpeg"/><Relationship Id="rId15" Type="http://schemas.openxmlformats.org/officeDocument/2006/relationships/image" Target="../media/image55.jpeg"/><Relationship Id="rId10" Type="http://schemas.openxmlformats.org/officeDocument/2006/relationships/image" Target="../media/image50.jpeg"/><Relationship Id="rId4" Type="http://schemas.openxmlformats.org/officeDocument/2006/relationships/image" Target="../media/image44.jpeg"/><Relationship Id="rId9" Type="http://schemas.openxmlformats.org/officeDocument/2006/relationships/image" Target="../media/image49.jpeg"/><Relationship Id="rId14" Type="http://schemas.openxmlformats.org/officeDocument/2006/relationships/image" Target="../media/image5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jpeg"/><Relationship Id="rId3" Type="http://schemas.openxmlformats.org/officeDocument/2006/relationships/image" Target="../media/image65.png"/><Relationship Id="rId7" Type="http://schemas.openxmlformats.org/officeDocument/2006/relationships/image" Target="../media/image51.jpe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jpeg"/><Relationship Id="rId5" Type="http://schemas.openxmlformats.org/officeDocument/2006/relationships/image" Target="../media/image67.png"/><Relationship Id="rId4" Type="http://schemas.openxmlformats.org/officeDocument/2006/relationships/image" Target="../media/image66.png"/><Relationship Id="rId9" Type="http://schemas.openxmlformats.org/officeDocument/2006/relationships/image" Target="../media/image57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jpeg"/><Relationship Id="rId5" Type="http://schemas.openxmlformats.org/officeDocument/2006/relationships/image" Target="../media/image56.jpeg"/><Relationship Id="rId4" Type="http://schemas.openxmlformats.org/officeDocument/2006/relationships/image" Target="../media/image7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jpe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1454"/>
            <a:ext cx="8916820" cy="1736436"/>
          </a:xfrm>
        </p:spPr>
        <p:txBody>
          <a:bodyPr>
            <a:normAutofit fontScale="90000"/>
          </a:bodyPr>
          <a:lstStyle/>
          <a:p>
            <a:r>
              <a:rPr lang="en-US" dirty="0"/>
              <a:t>Is Chinese </a:t>
            </a:r>
            <a:r>
              <a:rPr lang="en-US" dirty="0" smtClean="0"/>
              <a:t>character structure like </a:t>
            </a:r>
            <a:r>
              <a:rPr lang="en-US" dirty="0"/>
              <a:t>prosodic structure?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57723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+mj-lt"/>
              </a:rPr>
              <a:t>James Myers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National Chung Cheng University</a:t>
            </a:r>
          </a:p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zh-TW" altLang="en-US" dirty="0">
                <a:latin typeface="+mj-lt"/>
                <a:ea typeface="MS Gothic" panose="020B0609070205080204" pitchFamily="49" charset="-128"/>
              </a:rPr>
              <a:t>漢字的多元面向：跨領域對話的契</a:t>
            </a:r>
            <a:r>
              <a:rPr lang="zh-TW" altLang="en-US" dirty="0" smtClean="0">
                <a:latin typeface="+mj-lt"/>
                <a:ea typeface="MS Gothic" panose="020B0609070205080204" pitchFamily="49" charset="-128"/>
              </a:rPr>
              <a:t>機</a:t>
            </a:r>
            <a:r>
              <a:rPr lang="en-US" altLang="zh-TW" dirty="0">
                <a:latin typeface="+mj-lt"/>
                <a:ea typeface="MS Gothic" panose="020B0609070205080204" pitchFamily="49" charset="-128"/>
              </a:rPr>
              <a:t/>
            </a:r>
            <a:br>
              <a:rPr lang="en-US" altLang="zh-TW" dirty="0">
                <a:latin typeface="+mj-lt"/>
                <a:ea typeface="MS Gothic" panose="020B0609070205080204" pitchFamily="49" charset="-128"/>
              </a:rPr>
            </a:br>
            <a:r>
              <a:rPr lang="en-US" dirty="0" smtClean="0">
                <a:latin typeface="+mj-lt"/>
                <a:ea typeface="MS Gothic" panose="020B0609070205080204" pitchFamily="49" charset="-128"/>
              </a:rPr>
              <a:t>2019/12/6</a:t>
            </a:r>
          </a:p>
        </p:txBody>
      </p:sp>
    </p:spTree>
    <p:extLst>
      <p:ext uri="{BB962C8B-B14F-4D97-AF65-F5344CB8AC3E}">
        <p14:creationId xmlns:p14="http://schemas.microsoft.com/office/powerpoint/2010/main" val="76793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Picture 10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363" y="5090072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實驗證據：接受度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21969" y="6464153"/>
            <a:ext cx="5421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(Myers, 2019, </a:t>
            </a:r>
            <a:r>
              <a:rPr lang="en-US" i="1" smtClean="0"/>
              <a:t>The grammar of Chinese characters</a:t>
            </a:r>
            <a:r>
              <a:rPr lang="en-US" smtClean="0"/>
              <a:t>)</a:t>
            </a:r>
            <a:endParaRPr lang="en-US"/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648" y="2746669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66" y="2019834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710" y="2145963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659" y="3726458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081" y="2499138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065" y="3477510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62" y="3565869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34" y="2155342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214" y="5666907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760" y="4976399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589" y="3756991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561" y="5214434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92" y="4963268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586" y="5540102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817" y="4333826"/>
            <a:ext cx="1153669" cy="1153669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246241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7037E-7 L 0.33906 0.01435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53" y="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81481E-6 L 0.1582 -0.05856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4" y="-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59259E-6 L 0.18659 -0.02593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-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44444E-6 L 0.22266 0.02153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33" y="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疊體字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11</a:t>
            </a:fld>
            <a:endParaRPr lang="en-US"/>
          </a:p>
        </p:txBody>
      </p:sp>
      <p:sp>
        <p:nvSpPr>
          <p:cNvPr id="5" name="Content Placeholder 12"/>
          <p:cNvSpPr>
            <a:spLocks noGrp="1"/>
          </p:cNvSpPr>
          <p:nvPr>
            <p:ph idx="1"/>
          </p:nvPr>
        </p:nvSpPr>
        <p:spPr>
          <a:xfrm>
            <a:off x="279133" y="2127184"/>
            <a:ext cx="11723571" cy="4620125"/>
          </a:xfrm>
        </p:spPr>
        <p:txBody>
          <a:bodyPr>
            <a:normAutofit lnSpcReduction="10000"/>
          </a:bodyPr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左右疊字 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雙疊字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) 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lvl="1" indent="0">
              <a:buNone/>
            </a:pP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比  從  林  單  朋  雙  質  麗  替  絲  弱  羽  赫  瑩  蒜  艸  兢  甡  沝  皕  巽  玨  兟  孖  寙  奻  屾  豩  雔  砳  兓  兹  厸  双  吅  夶  幷  弜  搻  炏  竝  蝱  誩  辡  鍂  騳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龖</a:t>
            </a: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上下疊字 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雙疊字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) </a:t>
            </a:r>
            <a:endParaRPr lang="en-US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lvl="1" indent="0">
              <a:buNone/>
            </a:pP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  能  多  哥  肉  昌  炎  僵  圭  芻  爻  棗  戔  亖  仌  吕  姧  岀  渁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畕</a:t>
            </a:r>
            <a:endParaRPr lang="zh-TW" altLang="en-US" sz="240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向上三角疊字 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三疊字</a:t>
            </a:r>
            <a:r>
              <a:rPr lang="en-US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lvl="1" indent="0">
              <a:buNone/>
            </a:pP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品  森  蟲  晶  轟  姦  磊  鑫  聶  淼  矗  垚  贔  麤  焱  芔  畾  掱  劦  惢  毳  驫  龘  雥  众  刕  厽  叒  壵  孨  尛  歮  犇  瞐  羴  譶  飍  飝  鱻 </a:t>
            </a:r>
            <a:endParaRPr lang="en-US" altLang="zh-TW" sz="240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四疊字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/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四方疊 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罕見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endParaRPr lang="en-US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lvl="1" indent="0">
              <a:buNone/>
            </a:pP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叕  </a:t>
            </a: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茻  燚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朤</a:t>
            </a:r>
            <a:endParaRPr lang="zh-TW" altLang="en-US" sz="240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2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7984" y="5429887"/>
            <a:ext cx="962314" cy="9709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為符合結構模板的重疊構形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2263300"/>
            <a:ext cx="11708524" cy="3775169"/>
          </a:xfrm>
        </p:spPr>
        <p:txBody>
          <a:bodyPr>
            <a:normAutofit/>
          </a:bodyPr>
          <a:lstStyle/>
          <a:p>
            <a:r>
              <a:rPr lang="en-US" err="1"/>
              <a:t>Kinande</a:t>
            </a:r>
            <a:r>
              <a:rPr lang="en-US"/>
              <a:t> </a:t>
            </a:r>
            <a:r>
              <a:rPr lang="en-US" altLang="zh-TW"/>
              <a:t>(</a:t>
            </a:r>
            <a:r>
              <a:rPr lang="zh-HK" altLang="zh-TW">
                <a:latin typeface="MS Gothic" panose="020B0609070205080204" pitchFamily="49" charset="-128"/>
                <a:ea typeface="MS Gothic" panose="020B0609070205080204" pitchFamily="49" charset="-128"/>
              </a:rPr>
              <a:t>班圖語支</a:t>
            </a:r>
            <a:r>
              <a:rPr lang="en-US" altLang="zh-TW" smtClean="0"/>
              <a:t>) </a:t>
            </a:r>
            <a:r>
              <a:rPr lang="en-US" smtClean="0"/>
              <a:t>(</a:t>
            </a:r>
            <a:r>
              <a:rPr lang="en-US" err="1"/>
              <a:t>Mutaka</a:t>
            </a:r>
            <a:r>
              <a:rPr lang="en-US"/>
              <a:t> &amp; Hyman, </a:t>
            </a:r>
            <a:r>
              <a:rPr lang="en-US" smtClean="0"/>
              <a:t>1990</a:t>
            </a:r>
            <a:r>
              <a:rPr lang="en-US" sz="2000" smtClean="0"/>
              <a:t> [</a:t>
            </a:r>
            <a:r>
              <a:rPr lang="en-US" sz="2000" i="1" smtClean="0"/>
              <a:t>Phonology</a:t>
            </a:r>
            <a:r>
              <a:rPr lang="en-US" sz="2000" i="1"/>
              <a:t>, </a:t>
            </a:r>
            <a:r>
              <a:rPr lang="en-US" sz="2000" i="1" smtClean="0"/>
              <a:t>7</a:t>
            </a:r>
            <a:r>
              <a:rPr lang="en-US" sz="2000" smtClean="0"/>
              <a:t>]</a:t>
            </a:r>
            <a:r>
              <a:rPr lang="en-US" smtClean="0"/>
              <a:t>)</a:t>
            </a:r>
            <a:endParaRPr lang="en-US"/>
          </a:p>
          <a:p>
            <a:pPr marL="457200" lvl="1" indent="0">
              <a:buNone/>
            </a:pPr>
            <a:r>
              <a:rPr lang="en-US">
                <a:solidFill>
                  <a:srgbClr val="FFFF00"/>
                </a:solidFill>
              </a:rPr>
              <a:t>o-</a:t>
            </a:r>
            <a:r>
              <a:rPr lang="en-US" err="1">
                <a:solidFill>
                  <a:srgbClr val="FFFF00"/>
                </a:solidFill>
              </a:rPr>
              <a:t>ku</a:t>
            </a:r>
            <a:r>
              <a:rPr lang="en-US">
                <a:solidFill>
                  <a:srgbClr val="FFFF00"/>
                </a:solidFill>
              </a:rPr>
              <a:t>-</a:t>
            </a:r>
            <a:r>
              <a:rPr lang="en-US" err="1">
                <a:solidFill>
                  <a:srgbClr val="FFFF00"/>
                </a:solidFill>
              </a:rPr>
              <a:t>gulu</a:t>
            </a:r>
            <a:r>
              <a:rPr lang="en-US">
                <a:solidFill>
                  <a:srgbClr val="FFFF00"/>
                </a:solidFill>
              </a:rPr>
              <a:t> </a:t>
            </a:r>
            <a:r>
              <a:rPr lang="en-US" smtClean="0">
                <a:solidFill>
                  <a:srgbClr val="FFFF00"/>
                </a:solidFill>
              </a:rPr>
              <a:t>‘</a:t>
            </a:r>
            <a:r>
              <a:rPr lang="zh-TW" altLang="en-US" smtClean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腿</a:t>
            </a:r>
            <a:r>
              <a:rPr lang="en-US" smtClean="0">
                <a:solidFill>
                  <a:srgbClr val="FFFF00"/>
                </a:solidFill>
              </a:rPr>
              <a:t>’</a:t>
            </a:r>
            <a:r>
              <a:rPr lang="en-US">
                <a:solidFill>
                  <a:srgbClr val="FFFF00"/>
                </a:solidFill>
              </a:rPr>
              <a:t>		o-</a:t>
            </a:r>
            <a:r>
              <a:rPr lang="en-US" err="1">
                <a:solidFill>
                  <a:srgbClr val="FFFF00"/>
                </a:solidFill>
              </a:rPr>
              <a:t>ku</a:t>
            </a:r>
            <a:r>
              <a:rPr lang="en-US">
                <a:solidFill>
                  <a:srgbClr val="FFFF00"/>
                </a:solidFill>
              </a:rPr>
              <a:t>-</a:t>
            </a:r>
            <a:r>
              <a:rPr lang="en-US" err="1">
                <a:solidFill>
                  <a:srgbClr val="FFFF00"/>
                </a:solidFill>
              </a:rPr>
              <a:t>gulu-</a:t>
            </a:r>
            <a:r>
              <a:rPr lang="en-US" u="sng" err="1">
                <a:solidFill>
                  <a:srgbClr val="FFFF00"/>
                </a:solidFill>
              </a:rPr>
              <a:t>gulu</a:t>
            </a:r>
            <a:r>
              <a:rPr lang="en-US">
                <a:solidFill>
                  <a:srgbClr val="FFFF00"/>
                </a:solidFill>
              </a:rPr>
              <a:t> </a:t>
            </a:r>
            <a:r>
              <a:rPr lang="en-US" smtClean="0">
                <a:solidFill>
                  <a:srgbClr val="FFFF00"/>
                </a:solidFill>
              </a:rPr>
              <a:t>		‘</a:t>
            </a:r>
            <a:r>
              <a:rPr lang="zh-TW" altLang="en-US" smtClean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真的腿</a:t>
            </a:r>
            <a:r>
              <a:rPr lang="en-US" smtClean="0">
                <a:solidFill>
                  <a:srgbClr val="FFFF00"/>
                </a:solidFill>
              </a:rPr>
              <a:t>’</a:t>
            </a:r>
            <a:endParaRPr lang="en-US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en-US">
                <a:solidFill>
                  <a:srgbClr val="FFFF00"/>
                </a:solidFill>
              </a:rPr>
              <a:t>e-n-</a:t>
            </a:r>
            <a:r>
              <a:rPr lang="en-US" err="1">
                <a:solidFill>
                  <a:srgbClr val="FFFF00"/>
                </a:solidFill>
              </a:rPr>
              <a:t>dwa</a:t>
            </a:r>
            <a:r>
              <a:rPr lang="en-US">
                <a:solidFill>
                  <a:srgbClr val="FFFF00"/>
                </a:solidFill>
              </a:rPr>
              <a:t> </a:t>
            </a:r>
            <a:r>
              <a:rPr lang="en-US" smtClean="0">
                <a:solidFill>
                  <a:srgbClr val="FFFF00"/>
                </a:solidFill>
              </a:rPr>
              <a:t>‘</a:t>
            </a:r>
            <a:r>
              <a:rPr lang="zh-TW" altLang="en-US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婚禮</a:t>
            </a:r>
            <a:r>
              <a:rPr lang="en-US" smtClean="0">
                <a:solidFill>
                  <a:srgbClr val="FFFF00"/>
                </a:solidFill>
              </a:rPr>
              <a:t>’</a:t>
            </a:r>
            <a:r>
              <a:rPr lang="en-US">
                <a:solidFill>
                  <a:srgbClr val="FFFF00"/>
                </a:solidFill>
              </a:rPr>
              <a:t>	</a:t>
            </a:r>
            <a:r>
              <a:rPr lang="en-US" smtClean="0">
                <a:solidFill>
                  <a:srgbClr val="FFFF00"/>
                </a:solidFill>
              </a:rPr>
              <a:t>	e-n-</a:t>
            </a:r>
            <a:r>
              <a:rPr lang="en-US" err="1" smtClean="0">
                <a:solidFill>
                  <a:srgbClr val="FFFF00"/>
                </a:solidFill>
              </a:rPr>
              <a:t>dwa</a:t>
            </a:r>
            <a:r>
              <a:rPr lang="en-US" smtClean="0">
                <a:solidFill>
                  <a:srgbClr val="FFFF00"/>
                </a:solidFill>
              </a:rPr>
              <a:t>-</a:t>
            </a:r>
            <a:r>
              <a:rPr lang="en-US" u="sng" smtClean="0">
                <a:solidFill>
                  <a:srgbClr val="FFFF00"/>
                </a:solidFill>
              </a:rPr>
              <a:t>n-</a:t>
            </a:r>
            <a:r>
              <a:rPr lang="en-US" u="sng" err="1" smtClean="0">
                <a:solidFill>
                  <a:srgbClr val="FFFF00"/>
                </a:solidFill>
              </a:rPr>
              <a:t>dwa</a:t>
            </a:r>
            <a:r>
              <a:rPr lang="en-US" u="sng" smtClean="0">
                <a:solidFill>
                  <a:srgbClr val="FFFF00"/>
                </a:solidFill>
              </a:rPr>
              <a:t>-n-</a:t>
            </a:r>
            <a:r>
              <a:rPr lang="en-US" u="sng" err="1" smtClean="0">
                <a:solidFill>
                  <a:srgbClr val="FFFF00"/>
                </a:solidFill>
              </a:rPr>
              <a:t>dwa</a:t>
            </a:r>
            <a:r>
              <a:rPr lang="en-US" smtClean="0">
                <a:solidFill>
                  <a:srgbClr val="FFFF00"/>
                </a:solidFill>
              </a:rPr>
              <a:t> 	</a:t>
            </a:r>
            <a:r>
              <a:rPr lang="en-US">
                <a:solidFill>
                  <a:srgbClr val="FFFF00"/>
                </a:solidFill>
              </a:rPr>
              <a:t> ‘</a:t>
            </a:r>
            <a:r>
              <a:rPr lang="zh-TW" altLang="en-US" smtClean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真</a:t>
            </a:r>
            <a:r>
              <a:rPr lang="zh-TW" altLang="en-US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的婚禮</a:t>
            </a:r>
            <a:r>
              <a:rPr lang="en-US" smtClean="0">
                <a:solidFill>
                  <a:srgbClr val="FFFF00"/>
                </a:solidFill>
              </a:rPr>
              <a:t>’</a:t>
            </a:r>
            <a:endParaRPr lang="en-US">
              <a:solidFill>
                <a:srgbClr val="FFFF00"/>
              </a:solidFill>
            </a:endParaRP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兒童口語語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言 </a:t>
            </a:r>
            <a:r>
              <a:rPr lang="en-US" smtClean="0"/>
              <a:t>(</a:t>
            </a:r>
            <a:r>
              <a:rPr lang="en-US"/>
              <a:t>Dressler et al., 2005 </a:t>
            </a:r>
            <a:r>
              <a:rPr lang="en-US" sz="2000" smtClean="0"/>
              <a:t>[Hurch, </a:t>
            </a:r>
            <a:r>
              <a:rPr lang="en-US" sz="2000" i="1" smtClean="0"/>
              <a:t>Studies </a:t>
            </a:r>
            <a:r>
              <a:rPr lang="en-US" sz="2000" i="1"/>
              <a:t>on reduplication</a:t>
            </a:r>
            <a:r>
              <a:rPr lang="en-US" sz="2000"/>
              <a:t>, De Gruyter Mouton]</a:t>
            </a:r>
            <a:r>
              <a:rPr lang="en-US"/>
              <a:t>)</a:t>
            </a:r>
          </a:p>
          <a:p>
            <a:pPr marL="457200" lvl="1" indent="0">
              <a:buNone/>
            </a:pPr>
            <a:r>
              <a:rPr lang="en-US" err="1">
                <a:solidFill>
                  <a:srgbClr val="FFFF00"/>
                </a:solidFill>
              </a:rPr>
              <a:t>bebe</a:t>
            </a:r>
            <a:r>
              <a:rPr lang="en-US">
                <a:solidFill>
                  <a:srgbClr val="FFFF00"/>
                </a:solidFill>
              </a:rPr>
              <a:t> </a:t>
            </a:r>
            <a:r>
              <a:rPr lang="en-US" smtClean="0">
                <a:solidFill>
                  <a:srgbClr val="FFFF00"/>
                </a:solidFill>
              </a:rPr>
              <a:t>‘</a:t>
            </a:r>
            <a:r>
              <a:rPr lang="zh-TW" altLang="en-US" smtClean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熊</a:t>
            </a:r>
            <a:r>
              <a:rPr lang="en-US" smtClean="0">
                <a:solidFill>
                  <a:srgbClr val="FFFF00"/>
                </a:solidFill>
              </a:rPr>
              <a:t>’ </a:t>
            </a:r>
            <a:r>
              <a:rPr lang="en-US">
                <a:solidFill>
                  <a:srgbClr val="FFFF00"/>
                </a:solidFill>
              </a:rPr>
              <a:t>(&lt; </a:t>
            </a:r>
            <a:r>
              <a:rPr lang="en-US" i="1" err="1">
                <a:solidFill>
                  <a:srgbClr val="FFFF00"/>
                </a:solidFill>
              </a:rPr>
              <a:t>Bär</a:t>
            </a:r>
            <a:r>
              <a:rPr lang="en-US">
                <a:solidFill>
                  <a:srgbClr val="FFFF00"/>
                </a:solidFill>
              </a:rPr>
              <a:t> </a:t>
            </a:r>
            <a:r>
              <a:rPr lang="en-US" smtClean="0">
                <a:solidFill>
                  <a:srgbClr val="FFFF00"/>
                </a:solidFill>
              </a:rPr>
              <a:t>[</a:t>
            </a:r>
            <a:r>
              <a:rPr lang="zh-TW" altLang="en-US" smtClean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德語</a:t>
            </a:r>
            <a:r>
              <a:rPr lang="en-US" smtClean="0">
                <a:solidFill>
                  <a:srgbClr val="FFFF00"/>
                </a:solidFill>
              </a:rPr>
              <a:t>])</a:t>
            </a:r>
            <a:endParaRPr lang="en-US">
              <a:solidFill>
                <a:srgbClr val="FFFF00"/>
              </a:solidFill>
            </a:endParaRP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手語</a:t>
            </a:r>
            <a:r>
              <a:rPr lang="en-US" smtClean="0"/>
              <a:t> </a:t>
            </a:r>
            <a:r>
              <a:rPr lang="en-US"/>
              <a:t>(Wilbur, 2009 </a:t>
            </a:r>
            <a:r>
              <a:rPr lang="en-US" sz="2000"/>
              <a:t>[</a:t>
            </a:r>
            <a:r>
              <a:rPr lang="en-US" sz="2000" i="1"/>
              <a:t>Language Sciences, 31</a:t>
            </a:r>
            <a:r>
              <a:rPr lang="en-US" sz="2000"/>
              <a:t>]</a:t>
            </a:r>
            <a:r>
              <a:rPr lang="en-US"/>
              <a:t>)</a:t>
            </a:r>
          </a:p>
          <a:p>
            <a:pPr marL="457200" lvl="1" indent="0">
              <a:buNone/>
            </a:pPr>
            <a:r>
              <a:rPr lang="en-US">
                <a:solidFill>
                  <a:srgbClr val="FFFF00"/>
                </a:solidFill>
              </a:rPr>
              <a:t>SIT-SIT </a:t>
            </a:r>
            <a:r>
              <a:rPr lang="en-US" smtClean="0">
                <a:solidFill>
                  <a:srgbClr val="FFFF00"/>
                </a:solidFill>
              </a:rPr>
              <a:t>‘</a:t>
            </a:r>
            <a:r>
              <a:rPr lang="zh-TW" altLang="en-US" smtClean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椅子</a:t>
            </a:r>
            <a:r>
              <a:rPr lang="en-US" smtClean="0">
                <a:solidFill>
                  <a:srgbClr val="FFFF00"/>
                </a:solidFill>
              </a:rPr>
              <a:t>’ (</a:t>
            </a:r>
            <a:r>
              <a:rPr lang="zh-TW" altLang="en-US" smtClean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美國手語</a:t>
            </a:r>
            <a:r>
              <a:rPr lang="en-US" smtClean="0">
                <a:solidFill>
                  <a:srgbClr val="FFFF00"/>
                </a:solidFill>
              </a:rPr>
              <a:t>)</a:t>
            </a: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漢字</a:t>
            </a:r>
            <a:r>
              <a:rPr lang="en-US" smtClean="0"/>
              <a:t> (Myers, 2019, </a:t>
            </a:r>
            <a:r>
              <a:rPr lang="en-US" i="1" smtClean="0"/>
              <a:t>The grammar of Chinese characters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6" name="流程圖: 資料 5"/>
          <p:cNvSpPr/>
          <p:nvPr/>
        </p:nvSpPr>
        <p:spPr>
          <a:xfrm>
            <a:off x="8159383" y="5362079"/>
            <a:ext cx="1648249" cy="1071655"/>
          </a:xfrm>
          <a:prstGeom prst="flowChartInputOutpu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FFFF00"/>
                </a:solidFill>
              </a:rPr>
              <a:t> </a:t>
            </a:r>
            <a:r>
              <a:rPr lang="en-US" sz="3600" smtClean="0">
                <a:solidFill>
                  <a:srgbClr val="FFFF00"/>
                </a:solidFill>
              </a:rPr>
              <a:t> </a:t>
            </a:r>
            <a:r>
              <a:rPr lang="en-US" sz="3600" i="1" smtClean="0">
                <a:solidFill>
                  <a:srgbClr val="FFFF00"/>
                </a:solidFill>
              </a:rPr>
              <a:t>x</a:t>
            </a:r>
          </a:p>
          <a:p>
            <a:pPr algn="ctr"/>
            <a:r>
              <a:rPr lang="en-US" sz="3600" i="1" smtClean="0">
                <a:solidFill>
                  <a:srgbClr val="FFFF00"/>
                </a:solidFill>
              </a:rPr>
              <a:t>x  </a:t>
            </a:r>
            <a:r>
              <a:rPr lang="en-US" sz="3600" i="1" err="1" smtClean="0">
                <a:solidFill>
                  <a:srgbClr val="FFFF00"/>
                </a:solidFill>
              </a:rPr>
              <a:t>X</a:t>
            </a:r>
            <a:endParaRPr lang="en-US" sz="3600" i="1">
              <a:solidFill>
                <a:srgbClr val="FFFF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811695" y="4784654"/>
            <a:ext cx="497969" cy="1148197"/>
            <a:chOff x="5974011" y="4485606"/>
            <a:chExt cx="497969" cy="1148197"/>
          </a:xfrm>
        </p:grpSpPr>
        <p:cxnSp>
          <p:nvCxnSpPr>
            <p:cNvPr id="8" name="直線接點 10"/>
            <p:cNvCxnSpPr/>
            <p:nvPr/>
          </p:nvCxnSpPr>
          <p:spPr>
            <a:xfrm flipH="1">
              <a:off x="6265221" y="4485606"/>
              <a:ext cx="43682" cy="707886"/>
            </a:xfrm>
            <a:prstGeom prst="line">
              <a:avLst/>
            </a:prstGeom>
            <a:ln w="12700">
              <a:solidFill>
                <a:srgbClr val="FFC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12"/>
            <p:cNvCxnSpPr/>
            <p:nvPr/>
          </p:nvCxnSpPr>
          <p:spPr>
            <a:xfrm flipV="1">
              <a:off x="5974011" y="4485606"/>
              <a:ext cx="334892" cy="1148197"/>
            </a:xfrm>
            <a:prstGeom prst="line">
              <a:avLst/>
            </a:prstGeom>
            <a:ln w="12700">
              <a:solidFill>
                <a:srgbClr val="FFC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14"/>
            <p:cNvCxnSpPr/>
            <p:nvPr/>
          </p:nvCxnSpPr>
          <p:spPr>
            <a:xfrm flipH="1" flipV="1">
              <a:off x="6308903" y="4485606"/>
              <a:ext cx="163077" cy="1113252"/>
            </a:xfrm>
            <a:prstGeom prst="line">
              <a:avLst/>
            </a:prstGeom>
            <a:ln w="12700">
              <a:solidFill>
                <a:srgbClr val="FFC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2580" y="4238286"/>
            <a:ext cx="568014" cy="5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9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L 0.1595 0.00231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6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0321" y="2336873"/>
                <a:ext cx="10475359" cy="4439312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成雙性</a:t>
                </a:r>
                <a:endParaRPr lang="en-GB" cap="small" smtClean="0">
                  <a:solidFill>
                    <a:schemeClr val="tx1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  <a:p>
                <a:pPr marL="400050" indent="0">
                  <a:spcBef>
                    <a:spcPts val="600"/>
                  </a:spcBef>
                  <a:buNone/>
                </a:pPr>
                <a:r>
                  <a:rPr lang="en-GB" sz="2200" smtClean="0">
                    <a:solidFill>
                      <a:srgbClr val="FFFF00"/>
                    </a:solidFill>
                  </a:rPr>
                  <a:t>*XXX</a:t>
                </a:r>
                <a:r>
                  <a:rPr lang="en-GB" sz="2200">
                    <a:solidFill>
                      <a:srgbClr val="FFFF00"/>
                    </a:solidFill>
                  </a:rPr>
                  <a:t>, *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GB" sz="22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  <m:brk m:alnAt="7"/>
                            </m:rPr>
                            <a:rPr lang="en-GB" sz="220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GB" sz="220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GB" sz="220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mr>
                    </m:m>
                  </m:oMath>
                </a14:m>
                <a:endParaRPr lang="en-GB" sz="2200">
                  <a:solidFill>
                    <a:schemeClr val="tx1"/>
                  </a:solidFill>
                </a:endParaRPr>
              </a:p>
              <a:p>
                <a:r>
                  <a:rPr lang="zh-TW" altLang="en-US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中心</a:t>
                </a:r>
                <a:r>
                  <a:rPr lang="en-GB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(</a:t>
                </a:r>
                <a:r>
                  <a:rPr lang="zh-TW" altLang="en-US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結尾端</a:t>
                </a:r>
                <a:r>
                  <a:rPr lang="en-GB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) </a:t>
                </a:r>
                <a:r>
                  <a:rPr lang="en-GB">
                    <a:latin typeface="Calibri" panose="020F0502020204030204" pitchFamily="34" charset="0"/>
                    <a:cs typeface="Calibri" panose="020F0502020204030204" pitchFamily="34" charset="0"/>
                  </a:rPr>
                  <a:t>»</a:t>
                </a:r>
                <a:r>
                  <a:rPr lang="en-GB" cap="small"/>
                  <a:t> </a:t>
                </a:r>
                <a:r>
                  <a:rPr lang="zh-TW" altLang="en-US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中心</a:t>
                </a:r>
                <a:r>
                  <a:rPr lang="en-GB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(</a:t>
                </a:r>
                <a:r>
                  <a:rPr lang="zh-TW" altLang="en-US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起始端</a:t>
                </a:r>
                <a:r>
                  <a:rPr lang="en-GB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)</a:t>
                </a:r>
                <a:endParaRPr lang="en-GB" sz="2600">
                  <a:solidFill>
                    <a:schemeClr val="tx1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  <a:p>
                <a:pPr marL="400050" indent="0">
                  <a:spcBef>
                    <a:spcPts val="600"/>
                  </a:spcBef>
                  <a:buNone/>
                </a:pPr>
                <a:r>
                  <a:rPr lang="en-GB" sz="2200" smtClean="0">
                    <a:solidFill>
                      <a:srgbClr val="FFFF00"/>
                    </a:solidFill>
                  </a:rPr>
                  <a:t>*Xx, *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GB" sz="22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  <m:brk m:alnAt="7"/>
                            </m:rPr>
                            <a:rPr lang="en-GB" sz="220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GB" sz="220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mr>
                    </m:m>
                  </m:oMath>
                </a14:m>
                <a:endParaRPr lang="en-GB" sz="2200">
                  <a:solidFill>
                    <a:schemeClr val="tx1"/>
                  </a:solidFill>
                </a:endParaRPr>
              </a:p>
              <a:p>
                <a:r>
                  <a:rPr lang="zh-TW" altLang="en-US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對稱性</a:t>
                </a:r>
                <a:r>
                  <a:rPr lang="en-GB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(</a:t>
                </a:r>
                <a:r>
                  <a:rPr lang="zh-TW" altLang="en-US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左右</a:t>
                </a:r>
                <a:r>
                  <a:rPr lang="en-GB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)</a:t>
                </a:r>
                <a:r>
                  <a:rPr lang="en-GB" cap="small"/>
                  <a:t> </a:t>
                </a:r>
                <a:r>
                  <a:rPr lang="en-GB" cap="small">
                    <a:latin typeface="Calibri" panose="020F0502020204030204" pitchFamily="34" charset="0"/>
                    <a:cs typeface="Calibri" panose="020F0502020204030204" pitchFamily="34" charset="0"/>
                  </a:rPr>
                  <a:t>»</a:t>
                </a:r>
                <a:r>
                  <a:rPr lang="en-GB" cap="small"/>
                  <a:t> </a:t>
                </a:r>
                <a:r>
                  <a:rPr lang="zh-TW" altLang="en-US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對稱性</a:t>
                </a:r>
                <a:r>
                  <a:rPr lang="en-GB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(</a:t>
                </a:r>
                <a:r>
                  <a:rPr lang="zh-TW" altLang="en-US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上下</a:t>
                </a:r>
                <a:r>
                  <a:rPr lang="en-GB" cap="small">
                    <a:latin typeface="MS Gothic" panose="020B0609070205080204" pitchFamily="49" charset="-128"/>
                    <a:ea typeface="MS Gothic" panose="020B0609070205080204" pitchFamily="49" charset="-128"/>
                  </a:rPr>
                  <a:t>)</a:t>
                </a:r>
                <a:endParaRPr lang="en-GB" cap="small" smtClean="0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  <a:p>
                <a:pPr marL="346075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i="1" cap="small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cap="small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XX</m:t>
                        </m:r>
                        <m:r>
                          <a:rPr lang="en-US" i="1" cap="small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cap="small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en-US" cap="small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cap="small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XX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b="1" cap="small">
                    <a:solidFill>
                      <a:srgbClr val="FFFF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</a:t>
                </a:r>
                <a:r>
                  <a:rPr lang="en-GB" cap="small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&gt;</a:t>
                </a:r>
                <a:r>
                  <a:rPr lang="en-GB" b="1" cap="small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GB" i="1" cap="small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標楷體" panose="03000509000000000000" pitchFamily="65" charset="-12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  <m:brk m:alnAt="7"/>
                            </m:rPr>
                            <a:rPr lang="en-US" cap="small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X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cap="small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標楷體" panose="03000509000000000000" pitchFamily="65" charset="-120"/>
                            </a:rPr>
                            <m:t>X</m:t>
                          </m:r>
                        </m:e>
                      </m:mr>
                    </m:m>
                  </m:oMath>
                </a14:m>
                <a:endParaRPr lang="en-GB" cap="small">
                  <a:solidFill>
                    <a:schemeClr val="tx1"/>
                  </a:solidFill>
                </a:endParaRPr>
              </a:p>
              <a:p>
                <a:pPr marL="400050" indent="0">
                  <a:buNone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321" y="2336873"/>
                <a:ext cx="10475359" cy="4439312"/>
              </a:xfrm>
              <a:blipFill>
                <a:blip r:embed="rId2"/>
                <a:stretch>
                  <a:fillRect l="-815" t="-19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D452E-C74C-40E4-82BB-631805D89611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29" name="群組 28"/>
          <p:cNvGrpSpPr/>
          <p:nvPr/>
        </p:nvGrpSpPr>
        <p:grpSpPr>
          <a:xfrm>
            <a:off x="9013180" y="3457135"/>
            <a:ext cx="1496821" cy="1523336"/>
            <a:chOff x="6457950" y="1880397"/>
            <a:chExt cx="1496821" cy="1523336"/>
          </a:xfrm>
        </p:grpSpPr>
        <p:sp>
          <p:nvSpPr>
            <p:cNvPr id="5" name="矩形 4"/>
            <p:cNvSpPr/>
            <p:nvPr/>
          </p:nvSpPr>
          <p:spPr>
            <a:xfrm>
              <a:off x="6457950" y="1906912"/>
              <a:ext cx="1496821" cy="149682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6587380" y="1880397"/>
              <a:ext cx="1175322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4400" b="1" smtClean="0">
                  <a:solidFill>
                    <a:srgbClr val="FFFF00"/>
                  </a:solidFill>
                </a:rPr>
                <a:t>Xxx</a:t>
              </a:r>
              <a:endParaRPr lang="en-GB" sz="4400" b="1">
                <a:solidFill>
                  <a:srgbClr val="FFFF00"/>
                </a:solidFill>
              </a:endParaRPr>
            </a:p>
            <a:p>
              <a:pPr algn="ctr"/>
              <a:r>
                <a:rPr lang="en-GB" sz="4400" b="1">
                  <a:solidFill>
                    <a:srgbClr val="FFFF00"/>
                  </a:solidFill>
                </a:rPr>
                <a:t>    </a:t>
              </a:r>
              <a:r>
                <a:rPr lang="en-GB" sz="4400" b="1" smtClean="0">
                  <a:solidFill>
                    <a:srgbClr val="FFFF00"/>
                  </a:solidFill>
                </a:rPr>
                <a:t>x</a:t>
              </a:r>
              <a:endParaRPr lang="en-US" sz="44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92943" y="2857528"/>
            <a:ext cx="6463523" cy="1173258"/>
            <a:chOff x="2352978" y="1684865"/>
            <a:chExt cx="4051291" cy="618557"/>
          </a:xfrm>
        </p:grpSpPr>
        <p:cxnSp>
          <p:nvCxnSpPr>
            <p:cNvPr id="10" name="直線接點 9"/>
            <p:cNvCxnSpPr/>
            <p:nvPr/>
          </p:nvCxnSpPr>
          <p:spPr>
            <a:xfrm>
              <a:off x="2352978" y="1684865"/>
              <a:ext cx="4051291" cy="39610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 rot="491198">
              <a:off x="4105642" y="1701274"/>
              <a:ext cx="431528" cy="6021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>
                  <a:solidFill>
                    <a:srgbClr val="0070C0"/>
                  </a:solidFill>
                </a:rPr>
                <a:t>X</a:t>
              </a:r>
              <a:endParaRPr lang="en-US" sz="3200" b="1">
                <a:solidFill>
                  <a:srgbClr val="0070C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211373" y="3831636"/>
            <a:ext cx="3769817" cy="895573"/>
            <a:chOff x="2988805" y="3309524"/>
            <a:chExt cx="3372729" cy="584775"/>
          </a:xfrm>
        </p:grpSpPr>
        <p:cxnSp>
          <p:nvCxnSpPr>
            <p:cNvPr id="21" name="直線接點 20"/>
            <p:cNvCxnSpPr>
              <a:endCxn id="7" idx="1"/>
            </p:cNvCxnSpPr>
            <p:nvPr/>
          </p:nvCxnSpPr>
          <p:spPr>
            <a:xfrm>
              <a:off x="2988805" y="3427465"/>
              <a:ext cx="3372729" cy="10979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字方塊 22"/>
            <p:cNvSpPr txBox="1"/>
            <p:nvPr/>
          </p:nvSpPr>
          <p:spPr>
            <a:xfrm>
              <a:off x="4406698" y="3309524"/>
              <a:ext cx="4106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b="1">
                  <a:solidFill>
                    <a:srgbClr val="0070C0"/>
                  </a:solidFill>
                </a:rPr>
                <a:t>X</a:t>
              </a:r>
              <a:endParaRPr lang="en-US" sz="3200" b="1">
                <a:solidFill>
                  <a:srgbClr val="0070C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118539" y="4475746"/>
            <a:ext cx="3837928" cy="529859"/>
            <a:chOff x="6428594" y="3358819"/>
            <a:chExt cx="771875" cy="1696590"/>
          </a:xfrm>
        </p:grpSpPr>
        <p:cxnSp>
          <p:nvCxnSpPr>
            <p:cNvPr id="24" name="直線接點 23"/>
            <p:cNvCxnSpPr/>
            <p:nvPr/>
          </p:nvCxnSpPr>
          <p:spPr>
            <a:xfrm flipV="1">
              <a:off x="6428594" y="3358819"/>
              <a:ext cx="771875" cy="169659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字方塊 24"/>
            <p:cNvSpPr txBox="1"/>
            <p:nvPr/>
          </p:nvSpPr>
          <p:spPr>
            <a:xfrm rot="20429852">
              <a:off x="6751143" y="3369261"/>
              <a:ext cx="63664" cy="1032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>
                  <a:solidFill>
                    <a:srgbClr val="0070C0"/>
                  </a:solidFill>
                </a:rPr>
                <a:t>X</a:t>
              </a:r>
              <a:endParaRPr lang="en-US" sz="3200" b="1">
                <a:solidFill>
                  <a:srgbClr val="0070C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029104" y="3517488"/>
            <a:ext cx="1427398" cy="1446550"/>
            <a:chOff x="8193568" y="1835374"/>
            <a:chExt cx="1295334" cy="1446550"/>
          </a:xfrm>
        </p:grpSpPr>
        <p:sp>
          <p:nvSpPr>
            <p:cNvPr id="31" name="矩形 30"/>
            <p:cNvSpPr/>
            <p:nvPr/>
          </p:nvSpPr>
          <p:spPr>
            <a:xfrm>
              <a:off x="8193568" y="1862602"/>
              <a:ext cx="1295334" cy="1382902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8864898" y="1835374"/>
              <a:ext cx="474521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4400" b="1" smtClean="0">
                  <a:solidFill>
                    <a:srgbClr val="FFFF00"/>
                  </a:solidFill>
                </a:rPr>
                <a:t>x</a:t>
              </a:r>
              <a:endParaRPr lang="en-GB" sz="4400" b="1">
                <a:solidFill>
                  <a:srgbClr val="FFFF00"/>
                </a:solidFill>
              </a:endParaRPr>
            </a:p>
            <a:p>
              <a:pPr algn="ctr"/>
              <a:r>
                <a:rPr lang="en-GB" sz="4400" b="1" smtClean="0">
                  <a:solidFill>
                    <a:srgbClr val="FFFF00"/>
                  </a:solidFill>
                </a:rPr>
                <a:t>X</a:t>
              </a:r>
              <a:endParaRPr lang="en-US" sz="4400" b="1">
                <a:solidFill>
                  <a:srgbClr val="FFFF00"/>
                </a:solidFill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8316684" y="2213423"/>
              <a:ext cx="4497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4400" b="1" smtClean="0">
                  <a:solidFill>
                    <a:srgbClr val="FFFF00"/>
                  </a:solidFill>
                </a:rPr>
                <a:t>x</a:t>
              </a:r>
              <a:endParaRPr lang="en-US" sz="44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046649" y="3508785"/>
            <a:ext cx="1496821" cy="1446550"/>
            <a:chOff x="8291843" y="1848878"/>
            <a:chExt cx="1496821" cy="1446550"/>
          </a:xfrm>
        </p:grpSpPr>
        <p:sp>
          <p:nvSpPr>
            <p:cNvPr id="35" name="矩形 34"/>
            <p:cNvSpPr/>
            <p:nvPr/>
          </p:nvSpPr>
          <p:spPr>
            <a:xfrm>
              <a:off x="8291843" y="1860162"/>
              <a:ext cx="1425004" cy="1382902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8291843" y="1848878"/>
              <a:ext cx="1496821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400" b="1" smtClean="0">
                  <a:solidFill>
                    <a:srgbClr val="FFFF00"/>
                  </a:solidFill>
                </a:rPr>
                <a:t>x x</a:t>
              </a:r>
              <a:endParaRPr lang="en-GB" sz="4400" b="1">
                <a:solidFill>
                  <a:srgbClr val="FFFF00"/>
                </a:solidFill>
              </a:endParaRPr>
            </a:p>
            <a:p>
              <a:pPr algn="ctr"/>
              <a:r>
                <a:rPr lang="en-GB" sz="4400" b="1" smtClean="0">
                  <a:solidFill>
                    <a:srgbClr val="FFFF00"/>
                  </a:solidFill>
                </a:rPr>
                <a:t>X</a:t>
              </a:r>
              <a:endParaRPr lang="en-US" sz="44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113491" y="3544716"/>
            <a:ext cx="1295334" cy="1458069"/>
            <a:chOff x="10770997" y="2919866"/>
            <a:chExt cx="1295334" cy="1458069"/>
          </a:xfrm>
        </p:grpSpPr>
        <p:sp>
          <p:nvSpPr>
            <p:cNvPr id="39" name="矩形 38"/>
            <p:cNvSpPr/>
            <p:nvPr/>
          </p:nvSpPr>
          <p:spPr>
            <a:xfrm>
              <a:off x="10770997" y="2919866"/>
              <a:ext cx="1295334" cy="1382902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10863571" y="2931385"/>
              <a:ext cx="1173719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4400" b="1">
                  <a:solidFill>
                    <a:srgbClr val="FFFF00"/>
                  </a:solidFill>
                </a:rPr>
                <a:t>x</a:t>
              </a:r>
            </a:p>
            <a:p>
              <a:pPr algn="ctr"/>
              <a:r>
                <a:rPr lang="en-US" altLang="zh-TW" sz="4400" b="1" smtClean="0">
                  <a:solidFill>
                    <a:srgbClr val="FFFF00"/>
                  </a:solidFill>
                </a:rPr>
                <a:t>x</a:t>
              </a:r>
              <a:r>
                <a:rPr lang="zh-TW" altLang="en-US" sz="4400" b="1" smtClean="0">
                  <a:solidFill>
                    <a:srgbClr val="FFFF00"/>
                  </a:solidFill>
                </a:rPr>
                <a:t>  </a:t>
              </a:r>
              <a:r>
                <a:rPr lang="en-GB" sz="4400" b="1" smtClean="0">
                  <a:solidFill>
                    <a:srgbClr val="FFFF00"/>
                  </a:solidFill>
                </a:rPr>
                <a:t>X</a:t>
              </a:r>
              <a:endParaRPr lang="en-US" sz="4400" b="1">
                <a:solidFill>
                  <a:srgbClr val="FFFF00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重疊模板的構成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32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實驗證據：實驗語料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14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34913" y="2054414"/>
            <a:ext cx="11592915" cy="4766162"/>
            <a:chOff x="134913" y="2054414"/>
            <a:chExt cx="11592915" cy="4766162"/>
          </a:xfrm>
        </p:grpSpPr>
        <p:sp>
          <p:nvSpPr>
            <p:cNvPr id="7" name="TextBox 6"/>
            <p:cNvSpPr txBox="1"/>
            <p:nvPr/>
          </p:nvSpPr>
          <p:spPr>
            <a:xfrm>
              <a:off x="3722621" y="6451244"/>
              <a:ext cx="3815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(Myers, </a:t>
              </a:r>
              <a:r>
                <a:rPr lang="en-US"/>
                <a:t>2016 [</a:t>
              </a:r>
              <a:r>
                <a:rPr lang="en-US" i="1"/>
                <a:t>Cognition, 147</a:t>
              </a:r>
              <a:r>
                <a:rPr lang="en-US"/>
                <a:t>])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34913" y="2054414"/>
              <a:ext cx="11592915" cy="4386509"/>
              <a:chOff x="134913" y="2054414"/>
              <a:chExt cx="11592915" cy="4386509"/>
            </a:xfrm>
          </p:grpSpPr>
          <p:pic>
            <p:nvPicPr>
              <p:cNvPr id="6" name="內容版面配置區 4" descr="SampleTestItems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34913" y="2054414"/>
                <a:ext cx="11592915" cy="4386509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2490467" y="3393512"/>
                <a:ext cx="1051629" cy="584775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 smtClean="0">
                  <a:solidFill>
                    <a:srgbClr val="0070C0"/>
                  </a:solidFill>
                </a:endParaRPr>
              </a:p>
              <a:p>
                <a:pPr algn="ctr"/>
                <a:endParaRPr lang="en-US" sz="1600">
                  <a:solidFill>
                    <a:srgbClr val="0070C0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490467" y="4469683"/>
                <a:ext cx="1051629" cy="584775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 smtClean="0">
                  <a:solidFill>
                    <a:srgbClr val="0070C0"/>
                  </a:solidFill>
                </a:endParaRPr>
              </a:p>
              <a:p>
                <a:pPr algn="ctr"/>
                <a:endParaRPr lang="en-US" sz="1600">
                  <a:solidFill>
                    <a:srgbClr val="0070C0"/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490467" y="5736174"/>
                <a:ext cx="1205634" cy="584775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 smtClean="0">
                  <a:solidFill>
                    <a:srgbClr val="0070C0"/>
                  </a:solidFill>
                </a:endParaRPr>
              </a:p>
              <a:p>
                <a:pPr algn="ctr"/>
                <a:endParaRPr lang="en-US" sz="1600">
                  <a:solidFill>
                    <a:srgbClr val="0070C0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935734" y="3639733"/>
                <a:ext cx="1205634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935734" y="4762070"/>
                <a:ext cx="1205634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935734" y="5982395"/>
                <a:ext cx="1205634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70772" y="2074199"/>
                <a:ext cx="1915268" cy="294736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07795" y="2829217"/>
                <a:ext cx="1289999" cy="347120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b="1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左右結構</a:t>
                </a:r>
                <a:endParaRPr lang="en-US" sz="1600" b="1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22569" y="3332835"/>
                <a:ext cx="1504969" cy="584775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疊體字</a:t>
                </a:r>
                <a:r>
                  <a: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/>
                </a:r>
                <a:br>
                  <a: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</a:br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部件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792887" y="2455833"/>
                <a:ext cx="2271422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b="1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合語法詞彙</a:t>
                </a:r>
                <a:endParaRPr lang="en-US" sz="1600" b="1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064308" y="2455833"/>
                <a:ext cx="249671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b="1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不合語法詞彙</a:t>
                </a:r>
                <a:endParaRPr lang="en-US" sz="1600" b="1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445515" y="2455833"/>
                <a:ext cx="249671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b="1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合語法非詞彙</a:t>
                </a:r>
                <a:endParaRPr lang="en-US" sz="1600" b="1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893744" y="2454524"/>
                <a:ext cx="281322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b="1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不合語法非詞彙</a:t>
                </a:r>
                <a:endParaRPr lang="en-US" sz="1600" b="1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07795" y="3951140"/>
                <a:ext cx="1289999" cy="347120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b="1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上下結構</a:t>
                </a:r>
                <a:endParaRPr lang="en-US" sz="1600" b="1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07794" y="5196031"/>
                <a:ext cx="1289999" cy="347120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b="1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三疊字</a:t>
                </a:r>
                <a:endParaRPr lang="en-US" sz="1600" b="1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22569" y="4469683"/>
                <a:ext cx="1504969" cy="584775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疊體字</a:t>
                </a:r>
                <a:r>
                  <a: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/>
                </a:r>
                <a:br>
                  <a: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</a:br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部件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22569" y="5753549"/>
                <a:ext cx="1504969" cy="584775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疊體字</a:t>
                </a:r>
                <a:r>
                  <a: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/>
                </a:r>
                <a:br>
                  <a: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</a:br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部件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0407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385952" y="2040883"/>
            <a:ext cx="6024312" cy="4779693"/>
            <a:chOff x="2385952" y="2040883"/>
            <a:chExt cx="6024312" cy="477969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85952" y="2040883"/>
              <a:ext cx="6024312" cy="4399778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3722621" y="6451244"/>
              <a:ext cx="3815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(Myers, </a:t>
              </a:r>
              <a:r>
                <a:rPr lang="en-US"/>
                <a:t>2016 [</a:t>
              </a:r>
              <a:r>
                <a:rPr lang="en-US" i="1"/>
                <a:t>Cognition, 147</a:t>
              </a:r>
              <a:r>
                <a:rPr lang="en-US"/>
                <a:t>])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97510" y="2246607"/>
              <a:ext cx="1883964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不合語法</a:t>
              </a:r>
              <a:endParaRPr lang="en-US" sz="1600" b="1" dirty="0">
                <a:solidFill>
                  <a:srgbClr val="7030A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97509" y="2585161"/>
              <a:ext cx="1883964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合語法</a:t>
              </a:r>
              <a:endParaRPr lang="en-US" sz="1600" b="1" dirty="0">
                <a:solidFill>
                  <a:srgbClr val="7030A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87880" y="6074371"/>
              <a:ext cx="2271775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非詞彙</a:t>
              </a:r>
              <a:endParaRPr lang="en-US" sz="1600" b="1" dirty="0">
                <a:solidFill>
                  <a:srgbClr val="0070C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03604" y="6064667"/>
              <a:ext cx="2271775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詞彙</a:t>
              </a:r>
              <a:endParaRPr lang="en-US" sz="1600" b="1" dirty="0">
                <a:solidFill>
                  <a:srgbClr val="0070C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1509351" y="3890326"/>
              <a:ext cx="2271775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接受率</a:t>
              </a:r>
              <a:endParaRPr lang="en-US" sz="1600" b="1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實驗證據：結果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15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4032985" y="3262269"/>
            <a:ext cx="7589445" cy="1405984"/>
            <a:chOff x="4032985" y="3262269"/>
            <a:chExt cx="7589445" cy="1405984"/>
          </a:xfrm>
        </p:grpSpPr>
        <p:sp>
          <p:nvSpPr>
            <p:cNvPr id="5" name="TextBox 4"/>
            <p:cNvSpPr txBox="1"/>
            <p:nvPr/>
          </p:nvSpPr>
          <p:spPr>
            <a:xfrm>
              <a:off x="8898607" y="3320716"/>
              <a:ext cx="2723823" cy="646331"/>
            </a:xfrm>
            <a:prstGeom prst="rect">
              <a:avLst/>
            </a:prstGeom>
            <a:noFill/>
            <a:ln w="57150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zh-TW" altLang="en-US">
                  <a:solidFill>
                    <a:srgbClr val="FFFF0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在真假疊字判斷實驗中</a:t>
              </a:r>
            </a:p>
            <a:p>
              <a:r>
                <a:rPr lang="zh-TW" altLang="en-US">
                  <a:solidFill>
                    <a:srgbClr val="FFFF0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語法性扮</a:t>
              </a:r>
              <a:r>
                <a:rPr lang="zh-TW" altLang="en-US" smtClean="0">
                  <a:solidFill>
                    <a:srgbClr val="FFFF0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演同樣重</a:t>
              </a:r>
              <a:r>
                <a:rPr lang="zh-TW" altLang="en-US">
                  <a:solidFill>
                    <a:srgbClr val="FFFF0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要角色</a:t>
              </a:r>
              <a:endParaRPr lang="en-US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4032985" y="3920880"/>
              <a:ext cx="1001028" cy="74737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6872438" y="3262269"/>
              <a:ext cx="1001028" cy="74737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520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部首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871422"/>
          </a:xfrm>
        </p:spPr>
        <p:txBody>
          <a:bodyPr/>
          <a:lstStyle/>
          <a:p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形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聲字中的部首作用如構詞的詞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綴</a:t>
            </a:r>
            <a:endParaRPr lang="en-US" smtClean="0"/>
          </a:p>
          <a:p>
            <a:pPr lvl="1"/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附著詞綴</a:t>
            </a:r>
          </a:p>
          <a:p>
            <a:pPr lvl="1"/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封閉詞組</a:t>
            </a:r>
          </a:p>
          <a:p>
            <a:pPr lvl="1"/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語意虛化</a:t>
            </a:r>
          </a:p>
          <a:p>
            <a:pPr lvl="1"/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位置固定</a:t>
            </a:r>
          </a:p>
          <a:p>
            <a:pPr lvl="1"/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部首大小縮減 或 外型縮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減</a:t>
            </a:r>
            <a:endParaRPr lang="en-US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16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078030" y="2766166"/>
            <a:ext cx="10901829" cy="4073680"/>
            <a:chOff x="1078030" y="2766166"/>
            <a:chExt cx="10901829" cy="4073680"/>
          </a:xfrm>
        </p:grpSpPr>
        <p:graphicFrame>
          <p:nvGraphicFramePr>
            <p:cNvPr id="11" name="Chart 10"/>
            <p:cNvGraphicFramePr/>
            <p:nvPr>
              <p:extLst>
                <p:ext uri="{D42A27DB-BD31-4B8C-83A1-F6EECF244321}">
                  <p14:modId xmlns:p14="http://schemas.microsoft.com/office/powerpoint/2010/main" val="1549502751"/>
                </p:ext>
              </p:extLst>
            </p:nvPr>
          </p:nvGraphicFramePr>
          <p:xfrm>
            <a:off x="4969709" y="2766166"/>
            <a:ext cx="7010150" cy="40736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24" name="Group 23"/>
            <p:cNvGrpSpPr/>
            <p:nvPr/>
          </p:nvGrpSpPr>
          <p:grpSpPr>
            <a:xfrm>
              <a:off x="1078030" y="3784821"/>
              <a:ext cx="3891679" cy="296849"/>
              <a:chOff x="1068405" y="4123596"/>
              <a:chExt cx="3891679" cy="29684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068405" y="4123596"/>
                <a:ext cx="1518026" cy="296849"/>
              </a:xfrm>
              <a:prstGeom prst="rect">
                <a:avLst/>
              </a:prstGeom>
              <a:no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Arrow Connector 13"/>
              <p:cNvCxnSpPr>
                <a:stCxn id="5" idx="3"/>
              </p:cNvCxnSpPr>
              <p:nvPr/>
            </p:nvCxnSpPr>
            <p:spPr>
              <a:xfrm flipV="1">
                <a:off x="2586431" y="4268805"/>
                <a:ext cx="2373653" cy="3216"/>
              </a:xfrm>
              <a:prstGeom prst="straightConnector1">
                <a:avLst/>
              </a:prstGeom>
              <a:ln w="28575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3431069" y="4145604"/>
            <a:ext cx="1210588" cy="2565398"/>
            <a:chOff x="3431069" y="4145604"/>
            <a:chExt cx="1210588" cy="2565398"/>
          </a:xfrm>
        </p:grpSpPr>
        <p:sp>
          <p:nvSpPr>
            <p:cNvPr id="12" name="Rectangle 11"/>
            <p:cNvSpPr/>
            <p:nvPr/>
          </p:nvSpPr>
          <p:spPr>
            <a:xfrm>
              <a:off x="3431069" y="5141342"/>
              <a:ext cx="1210588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土</a:t>
              </a:r>
              <a:r>
                <a:rPr lang="en-US" altLang="zh-TW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~</a:t>
              </a:r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地</a:t>
              </a:r>
              <a:r>
                <a:rPr lang="en-US" altLang="zh-TW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/>
              </a:r>
              <a:br>
                <a:rPr lang="en-US" altLang="zh-TW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</a:br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木</a:t>
              </a:r>
              <a:r>
                <a:rPr lang="en-US" altLang="zh-TW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~</a:t>
              </a:r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村</a:t>
              </a:r>
              <a:r>
                <a:rPr lang="en-US" altLang="zh-TW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/>
              </a:r>
              <a:br>
                <a:rPr lang="en-US" altLang="zh-TW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</a:br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雨</a:t>
              </a:r>
              <a:r>
                <a:rPr lang="en-US" altLang="zh-TW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~</a:t>
              </a:r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電</a:t>
              </a:r>
              <a:endParaRPr lang="en-US" sz="3200">
                <a:solidFill>
                  <a:srgbClr val="FFFF00"/>
                </a:solidFill>
              </a:endParaRPr>
            </a:p>
          </p:txBody>
        </p:sp>
        <p:cxnSp>
          <p:nvCxnSpPr>
            <p:cNvPr id="19" name="Straight Arrow Connector 18"/>
            <p:cNvCxnSpPr>
              <a:stCxn id="18" idx="2"/>
              <a:endCxn id="12" idx="0"/>
            </p:cNvCxnSpPr>
            <p:nvPr/>
          </p:nvCxnSpPr>
          <p:spPr>
            <a:xfrm>
              <a:off x="4005365" y="4407674"/>
              <a:ext cx="30998" cy="73366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3470260" y="4145604"/>
              <a:ext cx="1070209" cy="262070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837043" y="4125018"/>
            <a:ext cx="1210588" cy="2334631"/>
            <a:chOff x="1837043" y="4125018"/>
            <a:chExt cx="1210588" cy="2334631"/>
          </a:xfrm>
        </p:grpSpPr>
        <p:sp>
          <p:nvSpPr>
            <p:cNvPr id="16" name="Rectangle 15"/>
            <p:cNvSpPr/>
            <p:nvPr/>
          </p:nvSpPr>
          <p:spPr>
            <a:xfrm>
              <a:off x="1979806" y="4125018"/>
              <a:ext cx="1013959" cy="282655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37043" y="5382431"/>
              <a:ext cx="1210588" cy="1077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弓</a:t>
              </a:r>
              <a:r>
                <a:rPr lang="en-US" altLang="zh-TW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~</a:t>
              </a:r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張</a:t>
              </a:r>
              <a:endParaRPr lang="zh-TW" altLang="en-US" sz="320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endParaRPr>
            </a:p>
            <a:p>
              <a:pPr algn="ctr"/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山</a:t>
              </a:r>
              <a:r>
                <a:rPr lang="en-US" altLang="zh-TW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~</a:t>
              </a:r>
              <a:r>
                <a:rPr lang="zh-TW" altLang="en-US" sz="3200" smtClean="0">
                  <a:solidFill>
                    <a:srgbClr val="FFFF00"/>
                  </a:solidFill>
                  <a:latin typeface="DFKai-SB" panose="03000509000000000000" pitchFamily="65" charset="-120"/>
                  <a:ea typeface="DFKai-SB" panose="03000509000000000000" pitchFamily="65" charset="-120"/>
                </a:rPr>
                <a:t>崇</a:t>
              </a:r>
              <a:endParaRPr lang="en-US" sz="3200">
                <a:solidFill>
                  <a:srgbClr val="FFFF00"/>
                </a:solidFill>
              </a:endParaRPr>
            </a:p>
          </p:txBody>
        </p:sp>
        <p:cxnSp>
          <p:nvCxnSpPr>
            <p:cNvPr id="22" name="Straight Arrow Connector 21"/>
            <p:cNvCxnSpPr>
              <a:stCxn id="16" idx="2"/>
              <a:endCxn id="21" idx="0"/>
            </p:cNvCxnSpPr>
            <p:nvPr/>
          </p:nvCxnSpPr>
          <p:spPr>
            <a:xfrm flipH="1">
              <a:off x="2442337" y="4407673"/>
              <a:ext cx="44449" cy="97475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H="1">
            <a:off x="6496842" y="3177817"/>
            <a:ext cx="2008" cy="321547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586015" y="5382431"/>
            <a:ext cx="2008" cy="321547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54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規則 與 不規則 部首位置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0321" y="2336872"/>
                <a:ext cx="9613861" cy="441043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zh-TW" altLang="en-US" b="1">
                    <a:latin typeface="MS Gothic" panose="020B0609070205080204" pitchFamily="49" charset="-128"/>
                    <a:ea typeface="MS Gothic" panose="020B0609070205080204" pitchFamily="49" charset="-128"/>
                  </a:rPr>
                  <a:t>預設的韻律規則應</a:t>
                </a:r>
                <a:r>
                  <a:rPr lang="zh-TW" altLang="en-US" b="1" smtClean="0">
                    <a:latin typeface="MS Gothic" panose="020B0609070205080204" pitchFamily="49" charset="-128"/>
                    <a:ea typeface="MS Gothic" panose="020B0609070205080204" pitchFamily="49" charset="-128"/>
                  </a:rPr>
                  <a:t>用</a:t>
                </a:r>
                <a:endParaRPr lang="en-US" b="1" smtClean="0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  <a:p>
                <a:pPr marL="461963" indent="0">
                  <a:buNone/>
                </a:pPr>
                <a:r>
                  <a:rPr lang="zh-TW" altLang="en-US">
                    <a:latin typeface="MS Gothic" panose="020B0609070205080204" pitchFamily="49" charset="-128"/>
                    <a:ea typeface="MS Gothic" panose="020B0609070205080204" pitchFamily="49" charset="-128"/>
                  </a:rPr>
                  <a:t>僅縮減大小：</a:t>
                </a:r>
                <a:r>
                  <a:rPr lang="en-US" altLang="zh-TW" smtClean="0">
                    <a:solidFill>
                      <a:srgbClr val="FFFF0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 </a:t>
                </a:r>
                <a:r>
                  <a:rPr lang="zh-TW" altLang="en-US" smtClean="0">
                    <a:solidFill>
                      <a:srgbClr val="FFFF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張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zh-TW" altLang="en-US" smtClean="0">
                    <a:solidFill>
                      <a:srgbClr val="FFFF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   崇</a:t>
                </a:r>
                <a:r>
                  <a:rPr lang="en-US" smtClean="0">
                    <a:solidFill>
                      <a:srgbClr val="FFFF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mtClean="0"/>
              </a:p>
              <a:p>
                <a:pPr marL="461963" indent="0">
                  <a:buNone/>
                </a:pPr>
                <a:r>
                  <a:rPr lang="zh-TW" altLang="en-US">
                    <a:latin typeface="MS Gothic" panose="020B0609070205080204" pitchFamily="49" charset="-128"/>
                    <a:ea typeface="MS Gothic" panose="020B0609070205080204" pitchFamily="49" charset="-128"/>
                  </a:rPr>
                  <a:t>規律縮減外型：</a:t>
                </a:r>
                <a:r>
                  <a:rPr lang="en-US" altLang="zh-TW" smtClean="0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 </a:t>
                </a:r>
                <a:r>
                  <a:rPr lang="zh-TW" altLang="en-US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地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>
                    <a:solidFill>
                      <a:srgbClr val="FFFF00"/>
                    </a:solidFill>
                  </a:rPr>
                  <a:t>      </a:t>
                </a:r>
                <a:r>
                  <a:rPr lang="zh-TW" altLang="en-US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電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mtClean="0"/>
              </a:p>
              <a:p>
                <a:pPr marL="461963" indent="0">
                  <a:buNone/>
                </a:pPr>
                <a:r>
                  <a:rPr lang="zh-TW" altLang="en-US">
                    <a:latin typeface="MS Gothic" panose="020B0609070205080204" pitchFamily="49" charset="-128"/>
                    <a:ea typeface="MS Gothic" panose="020B0609070205080204" pitchFamily="49" charset="-128"/>
                  </a:rPr>
                  <a:t>不規律縮減外型：</a:t>
                </a:r>
                <a:r>
                  <a:rPr lang="en-US" altLang="zh-TW" smtClean="0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 </a:t>
                </a:r>
                <a:r>
                  <a:rPr lang="zh-TW" altLang="en-US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們</a:t>
                </a:r>
                <a:r>
                  <a:rPr lang="zh-TW" altLang="en-US" smtClean="0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>
                    <a:solidFill>
                      <a:srgbClr val="FFFF00"/>
                    </a:solidFill>
                  </a:rPr>
                  <a:t>      </a:t>
                </a:r>
                <a:r>
                  <a:rPr lang="zh-TW" altLang="en-US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花</a:t>
                </a:r>
                <a:r>
                  <a:rPr lang="zh-TW" altLang="en-US" smtClean="0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mtClean="0"/>
              </a:p>
              <a:p>
                <a:r>
                  <a:rPr lang="zh-TW" altLang="en-US" b="1">
                    <a:latin typeface="MS Gothic" panose="020B0609070205080204" pitchFamily="49" charset="-128"/>
                    <a:ea typeface="MS Gothic" panose="020B0609070205080204" pitchFamily="49" charset="-128"/>
                  </a:rPr>
                  <a:t>不規則韻律需被記</a:t>
                </a:r>
                <a:r>
                  <a:rPr lang="zh-TW" altLang="en-US" b="1" smtClean="0">
                    <a:latin typeface="MS Gothic" panose="020B0609070205080204" pitchFamily="49" charset="-128"/>
                    <a:ea typeface="MS Gothic" panose="020B0609070205080204" pitchFamily="49" charset="-128"/>
                  </a:rPr>
                  <a:t>憶</a:t>
                </a:r>
                <a:endParaRPr lang="en-US" b="1" smtClean="0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  <a:p>
                <a:pPr marL="461963" indent="0">
                  <a:buNone/>
                </a:pPr>
                <a:r>
                  <a:rPr lang="zh-TW" altLang="en-US">
                    <a:latin typeface="MS Gothic" panose="020B0609070205080204" pitchFamily="49" charset="-128"/>
                    <a:ea typeface="MS Gothic" panose="020B0609070205080204" pitchFamily="49" charset="-128"/>
                  </a:rPr>
                  <a:t>僅縮減大小：</a:t>
                </a:r>
                <a:r>
                  <a:rPr lang="en-US" altLang="zh-TW" smtClean="0">
                    <a:ea typeface="標楷體" panose="03000509000000000000" pitchFamily="65" charset="-120"/>
                  </a:rPr>
                  <a:t> </a:t>
                </a:r>
                <a:r>
                  <a:rPr lang="zh-TW" altLang="en-US" smtClean="0">
                    <a:solidFill>
                      <a:srgbClr val="FFFF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動</a:t>
                </a:r>
                <a:r>
                  <a:rPr lang="zh-TW" altLang="en-US" smtClean="0">
                    <a:solidFill>
                      <a:srgbClr val="FFFF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en-US">
                    <a:solidFill>
                      <a:srgbClr val="FFFF00"/>
                    </a:solidFill>
                  </a:rPr>
                  <a:t>     </a:t>
                </a:r>
                <a:r>
                  <a:rPr lang="zh-TW" altLang="en-US">
                    <a:solidFill>
                      <a:srgbClr val="FFFF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忽</a:t>
                </a:r>
                <a:r>
                  <a:rPr lang="zh-TW" altLang="en-US">
                    <a:solidFill>
                      <a:srgbClr val="FFFF00"/>
                    </a:solidFill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d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mr>
                    </m:m>
                  </m:oMath>
                </a14:m>
                <a:endParaRPr lang="en-US" altLang="zh-TW" smtClean="0">
                  <a:ea typeface="標楷體" panose="03000509000000000000" pitchFamily="65" charset="-120"/>
                </a:endParaRPr>
              </a:p>
              <a:p>
                <a:pPr marL="461963" indent="0">
                  <a:buNone/>
                </a:pPr>
                <a:r>
                  <a:rPr lang="zh-TW" altLang="en-US">
                    <a:latin typeface="MS Gothic" panose="020B0609070205080204" pitchFamily="49" charset="-128"/>
                    <a:ea typeface="MS Gothic" panose="020B0609070205080204" pitchFamily="49" charset="-128"/>
                  </a:rPr>
                  <a:t>不規律縮減外型：</a:t>
                </a:r>
                <a:r>
                  <a:rPr lang="en-US" altLang="zh-TW" smtClean="0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  </a:t>
                </a:r>
                <a:r>
                  <a:rPr lang="zh-TW" altLang="en-US" smtClean="0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刻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zh-TW" altLang="en-US" smtClean="0">
                    <a:solidFill>
                      <a:srgbClr val="FFFF00"/>
                    </a:solidFill>
                    <a:ea typeface="標楷體" panose="03000509000000000000" pitchFamily="65" charset="-120"/>
                  </a:rPr>
                  <a:t>     熱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d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mr>
                    </m:m>
                  </m:oMath>
                </a14:m>
                <a:endParaRPr lang="en-US" smtClean="0">
                  <a:solidFill>
                    <a:srgbClr val="FFFF00"/>
                  </a:solidFill>
                </a:endParaRPr>
              </a:p>
              <a:p>
                <a:pPr marL="461963" indent="0">
                  <a:buNone/>
                </a:pPr>
                <a:r>
                  <a:rPr lang="en-US">
                    <a:latin typeface="MS Gothic" panose="020B0609070205080204" pitchFamily="49" charset="-128"/>
                    <a:ea typeface="MS Gothic" panose="020B0609070205080204" pitchFamily="49" charset="-128"/>
                  </a:rPr>
                  <a:t>(</a:t>
                </a:r>
                <a:r>
                  <a:rPr lang="zh-TW" altLang="en-US">
                    <a:latin typeface="MS Gothic" panose="020B0609070205080204" pitchFamily="49" charset="-128"/>
                    <a:ea typeface="MS Gothic" panose="020B0609070205080204" pitchFamily="49" charset="-128"/>
                  </a:rPr>
                  <a:t>外型不規則變化</a:t>
                </a:r>
                <a:r>
                  <a:rPr lang="en-US" smtClean="0">
                    <a:latin typeface="MS Gothic" panose="020B0609070205080204" pitchFamily="49" charset="-128"/>
                    <a:ea typeface="MS Gothic" panose="020B0609070205080204" pitchFamily="49" charset="-128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321" y="2336872"/>
                <a:ext cx="9613861" cy="4410437"/>
              </a:xfrm>
              <a:blipFill>
                <a:blip r:embed="rId2"/>
                <a:stretch>
                  <a:fillRect l="-888" t="-2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6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719170257"/>
              </p:ext>
            </p:extLst>
          </p:nvPr>
        </p:nvGraphicFramePr>
        <p:xfrm>
          <a:off x="6475726" y="2784320"/>
          <a:ext cx="5338427" cy="4073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365518" y="2470757"/>
            <a:ext cx="14670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000" dirty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不規則重音</a:t>
            </a:r>
            <a:endParaRPr lang="en-US" altLang="zh-TW" sz="2000" dirty="0">
              <a:solidFill>
                <a:srgbClr val="FFFF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r>
              <a:rPr lang="zh-TW" altLang="en-US" sz="2000" dirty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容易被</a:t>
            </a:r>
            <a:endParaRPr lang="en-US" altLang="zh-TW" sz="2000" dirty="0">
              <a:solidFill>
                <a:srgbClr val="FFFF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r>
              <a:rPr lang="zh-TW" altLang="en-US" sz="2000" dirty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規則化？</a:t>
            </a:r>
            <a:endParaRPr lang="en-US" sz="2000" dirty="0">
              <a:solidFill>
                <a:srgbClr val="FFFF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英語重音預設值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07" y="2026430"/>
            <a:ext cx="9613861" cy="878409"/>
          </a:xfrm>
        </p:spPr>
        <p:txBody>
          <a:bodyPr>
            <a:normAutofit/>
          </a:bodyPr>
          <a:lstStyle/>
          <a:p>
            <a:r>
              <a:rPr lang="en-US" smtClean="0"/>
              <a:t>Cutler </a:t>
            </a:r>
            <a:r>
              <a:rPr lang="en-US"/>
              <a:t>&amp; </a:t>
            </a:r>
            <a:r>
              <a:rPr lang="en-US" smtClean="0"/>
              <a:t>Clifton (1984)</a:t>
            </a:r>
            <a:br>
              <a:rPr lang="en-US" smtClean="0"/>
            </a:br>
            <a:r>
              <a:rPr lang="en-US" smtClean="0"/>
              <a:t>[Bouma </a:t>
            </a:r>
            <a:r>
              <a:rPr lang="en-US"/>
              <a:t>&amp; Bouwhuis, </a:t>
            </a:r>
            <a:r>
              <a:rPr lang="en-US" i="1"/>
              <a:t>Attention and performance X</a:t>
            </a:r>
            <a:r>
              <a:rPr lang="en-US"/>
              <a:t>, Erlbaum])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18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7894533" y="3285072"/>
            <a:ext cx="3511495" cy="3471859"/>
            <a:chOff x="7894533" y="3285072"/>
            <a:chExt cx="3511495" cy="3471859"/>
          </a:xfrm>
        </p:grpSpPr>
        <p:sp>
          <p:nvSpPr>
            <p:cNvPr id="11" name="Rectangle 10"/>
            <p:cNvSpPr/>
            <p:nvPr/>
          </p:nvSpPr>
          <p:spPr>
            <a:xfrm>
              <a:off x="7894533" y="3285072"/>
              <a:ext cx="1320302" cy="495191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0571344" y="3649461"/>
              <a:ext cx="834684" cy="849559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stCxn id="11" idx="3"/>
              <a:endCxn id="12" idx="1"/>
            </p:cNvCxnSpPr>
            <p:nvPr/>
          </p:nvCxnSpPr>
          <p:spPr>
            <a:xfrm>
              <a:off x="9214835" y="3532668"/>
              <a:ext cx="1478746" cy="24120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10108688" y="6494094"/>
              <a:ext cx="935015" cy="262837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137565"/>
              </p:ext>
            </p:extLst>
          </p:nvPr>
        </p:nvGraphicFramePr>
        <p:xfrm>
          <a:off x="472707" y="3039353"/>
          <a:ext cx="5427580" cy="3454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217">
                  <a:extLst>
                    <a:ext uri="{9D8B030D-6E8A-4147-A177-3AD203B41FA5}">
                      <a16:colId xmlns:a16="http://schemas.microsoft.com/office/drawing/2014/main" val="2384275195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val="1755452262"/>
                    </a:ext>
                  </a:extLst>
                </a:gridCol>
                <a:gridCol w="1318661">
                  <a:extLst>
                    <a:ext uri="{9D8B030D-6E8A-4147-A177-3AD203B41FA5}">
                      <a16:colId xmlns:a16="http://schemas.microsoft.com/office/drawing/2014/main" val="668096988"/>
                    </a:ext>
                  </a:extLst>
                </a:gridCol>
                <a:gridCol w="1328287">
                  <a:extLst>
                    <a:ext uri="{9D8B030D-6E8A-4147-A177-3AD203B41FA5}">
                      <a16:colId xmlns:a16="http://schemas.microsoft.com/office/drawing/2014/main" val="903462817"/>
                    </a:ext>
                  </a:extLst>
                </a:gridCol>
              </a:tblGrid>
              <a:tr h="701165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母音</a:t>
                      </a:r>
                      <a:endParaRPr lang="en-US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重音</a:t>
                      </a:r>
                      <a:endParaRPr lang="en-US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正確</a:t>
                      </a:r>
                      <a:endParaRPr lang="en-US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不正確</a:t>
                      </a:r>
                      <a:endParaRPr lang="en-US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293871"/>
                  </a:ext>
                </a:extLst>
              </a:tr>
              <a:tr h="701165">
                <a:tc rowSpan="2"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縮減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</a:rPr>
                        <a:t>WISdom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</a:rPr>
                        <a:t>wisDOM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589665"/>
                  </a:ext>
                </a:extLst>
              </a:tr>
              <a:tr h="650081">
                <a:tc vMerge="1"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不規則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</a:rPr>
                        <a:t>deCEIT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</a:rPr>
                        <a:t>DEceit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25380"/>
                  </a:ext>
                </a:extLst>
              </a:tr>
              <a:tr h="701165">
                <a:tc rowSpan="2"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未縮減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/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</a:b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</a:rPr>
                        <a:t>NUTmeg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</a:rPr>
                        <a:t>nutMEG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634646"/>
                  </a:ext>
                </a:extLst>
              </a:tr>
              <a:tr h="701165">
                <a:tc vMerge="1"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不規則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</a:rPr>
                        <a:t>tyPHOON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solidFill>
                            <a:srgbClr val="FFFF00"/>
                          </a:solidFill>
                        </a:rPr>
                        <a:t>TYphoon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335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8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  <p:bldP spid="16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正確</a:t>
            </a:r>
            <a:r>
              <a:rPr 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與</a:t>
            </a:r>
            <a:r>
              <a:rPr 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不正確</a:t>
            </a:r>
            <a:r>
              <a:rPr 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部首突顯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269496"/>
            <a:ext cx="11322382" cy="492954"/>
          </a:xfrm>
        </p:spPr>
        <p:txBody>
          <a:bodyPr/>
          <a:lstStyle/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以文林修改及創造漢字</a:t>
            </a:r>
            <a:r>
              <a:rPr lang="en-US" dirty="0"/>
              <a:t> (</a:t>
            </a:r>
            <a:r>
              <a:rPr lang="en-US" u="sng" dirty="0">
                <a:solidFill>
                  <a:srgbClr val="FFFF00"/>
                </a:solidFill>
              </a:rPr>
              <a:t>https://wenlin.com/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461743"/>
              </p:ext>
            </p:extLst>
          </p:nvPr>
        </p:nvGraphicFramePr>
        <p:xfrm>
          <a:off x="488667" y="3272590"/>
          <a:ext cx="5427580" cy="3454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217">
                  <a:extLst>
                    <a:ext uri="{9D8B030D-6E8A-4147-A177-3AD203B41FA5}">
                      <a16:colId xmlns:a16="http://schemas.microsoft.com/office/drawing/2014/main" val="2384275195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val="1755452262"/>
                    </a:ext>
                  </a:extLst>
                </a:gridCol>
                <a:gridCol w="1318661">
                  <a:extLst>
                    <a:ext uri="{9D8B030D-6E8A-4147-A177-3AD203B41FA5}">
                      <a16:colId xmlns:a16="http://schemas.microsoft.com/office/drawing/2014/main" val="668096988"/>
                    </a:ext>
                  </a:extLst>
                </a:gridCol>
                <a:gridCol w="1328287">
                  <a:extLst>
                    <a:ext uri="{9D8B030D-6E8A-4147-A177-3AD203B41FA5}">
                      <a16:colId xmlns:a16="http://schemas.microsoft.com/office/drawing/2014/main" val="903462817"/>
                    </a:ext>
                  </a:extLst>
                </a:gridCol>
              </a:tblGrid>
              <a:tr h="7011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外型</a:t>
                      </a:r>
                      <a:endParaRPr lang="en-US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部首位置</a:t>
                      </a:r>
                      <a:endParaRPr lang="en-US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正確</a:t>
                      </a:r>
                      <a:endParaRPr lang="en-US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不正確</a:t>
                      </a:r>
                      <a:endParaRPr lang="en-US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293871"/>
                  </a:ext>
                </a:extLst>
              </a:tr>
              <a:tr h="701165">
                <a:tc rowSpan="2"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左側規則縮減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6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6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589665"/>
                  </a:ext>
                </a:extLst>
              </a:tr>
              <a:tr h="650081">
                <a:tc vMerge="1"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不規則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8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8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25380"/>
                  </a:ext>
                </a:extLst>
              </a:tr>
              <a:tr h="701165">
                <a:tc rowSpan="2"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左側不規則縮減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19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19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634646"/>
                  </a:ext>
                </a:extLst>
              </a:tr>
              <a:tr h="701165">
                <a:tc vMerge="1"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不規則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17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17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33504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53643" y="2817465"/>
            <a:ext cx="697627" cy="400110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MS Gothic" panose="020B0609070205080204" pitchFamily="49" charset="-128"/>
                <a:ea typeface="MS Gothic" panose="020B0609070205080204" pitchFamily="49" charset="-128"/>
              </a:rPr>
              <a:t>真字</a:t>
            </a:r>
            <a:endParaRPr lang="en-US" sz="20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725840"/>
              </p:ext>
            </p:extLst>
          </p:nvPr>
        </p:nvGraphicFramePr>
        <p:xfrm>
          <a:off x="6456026" y="3272590"/>
          <a:ext cx="5427580" cy="3454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217">
                  <a:extLst>
                    <a:ext uri="{9D8B030D-6E8A-4147-A177-3AD203B41FA5}">
                      <a16:colId xmlns:a16="http://schemas.microsoft.com/office/drawing/2014/main" val="2384275195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val="1755452262"/>
                    </a:ext>
                  </a:extLst>
                </a:gridCol>
                <a:gridCol w="1318661">
                  <a:extLst>
                    <a:ext uri="{9D8B030D-6E8A-4147-A177-3AD203B41FA5}">
                      <a16:colId xmlns:a16="http://schemas.microsoft.com/office/drawing/2014/main" val="668096988"/>
                    </a:ext>
                  </a:extLst>
                </a:gridCol>
                <a:gridCol w="1328287">
                  <a:extLst>
                    <a:ext uri="{9D8B030D-6E8A-4147-A177-3AD203B41FA5}">
                      <a16:colId xmlns:a16="http://schemas.microsoft.com/office/drawing/2014/main" val="903462817"/>
                    </a:ext>
                  </a:extLst>
                </a:gridCol>
              </a:tblGrid>
              <a:tr h="7011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外型</a:t>
                      </a:r>
                      <a:endParaRPr lang="en-US" altLang="zh-TW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部首位置</a:t>
                      </a:r>
                      <a:endParaRPr lang="en-US" altLang="zh-TW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正確</a:t>
                      </a:r>
                      <a:endParaRPr lang="en-US" altLang="zh-TW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不正確</a:t>
                      </a:r>
                      <a:endParaRPr lang="en-US" sz="2000" dirty="0"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293871"/>
                  </a:ext>
                </a:extLst>
              </a:tr>
              <a:tr h="701165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左側規則縮減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6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6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589665"/>
                  </a:ext>
                </a:extLst>
              </a:tr>
              <a:tr h="650081">
                <a:tc vMerge="1"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不規則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6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6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25380"/>
                  </a:ext>
                </a:extLst>
              </a:tr>
              <a:tr h="701165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左側不規則縮減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19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19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634646"/>
                  </a:ext>
                </a:extLst>
              </a:tr>
              <a:tr h="701165">
                <a:tc vMerge="1"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不規則</a:t>
                      </a:r>
                      <a:endParaRPr lang="en-US" sz="2000" dirty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19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FFFF00"/>
                          </a:solidFill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19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33504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821002" y="2817465"/>
            <a:ext cx="697627" cy="400110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MS Gothic" panose="020B0609070205080204" pitchFamily="49" charset="-128"/>
                <a:ea typeface="MS Gothic" panose="020B0609070205080204" pitchFamily="49" charset="-128"/>
              </a:rPr>
              <a:t>假字</a:t>
            </a:r>
            <a:endParaRPr lang="en-US" sz="20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892108" y="4047023"/>
            <a:ext cx="1868605" cy="1907006"/>
            <a:chOff x="3892108" y="4047023"/>
            <a:chExt cx="1868605" cy="1907006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134" y="4061862"/>
              <a:ext cx="546234" cy="546234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2108" y="4047023"/>
              <a:ext cx="575912" cy="575912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31399" y="5424715"/>
              <a:ext cx="529314" cy="529314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1733" y="5397368"/>
              <a:ext cx="556661" cy="556661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3863232" y="4721629"/>
            <a:ext cx="1914747" cy="1925573"/>
            <a:chOff x="3863232" y="4721629"/>
            <a:chExt cx="1914747" cy="1925573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1733" y="4721629"/>
              <a:ext cx="556661" cy="556661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134" y="4721629"/>
              <a:ext cx="563845" cy="563845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3232" y="6052040"/>
              <a:ext cx="595162" cy="595162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0224" y="6070086"/>
              <a:ext cx="570144" cy="570144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9856035" y="4008522"/>
            <a:ext cx="1926270" cy="2656726"/>
            <a:chOff x="9856035" y="4008522"/>
            <a:chExt cx="1926270" cy="265672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4982" y="5397368"/>
              <a:ext cx="565484" cy="565484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2911" y="5399773"/>
              <a:ext cx="589948" cy="589948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053" y="4008522"/>
              <a:ext cx="614413" cy="614413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035" y="4013736"/>
              <a:ext cx="594360" cy="594360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6035" y="4707592"/>
              <a:ext cx="584734" cy="584734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0534" y="4721629"/>
              <a:ext cx="569932" cy="569932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2911" y="6070086"/>
              <a:ext cx="595162" cy="595162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8694" y="6045475"/>
              <a:ext cx="613611" cy="613611"/>
            </a:xfrm>
            <a:prstGeom prst="rect">
              <a:avLst/>
            </a:prstGeom>
          </p:spPr>
        </p:pic>
      </p:grpSp>
      <p:grpSp>
        <p:nvGrpSpPr>
          <p:cNvPr id="43" name="Group 42"/>
          <p:cNvGrpSpPr/>
          <p:nvPr/>
        </p:nvGrpSpPr>
        <p:grpSpPr>
          <a:xfrm>
            <a:off x="680321" y="3541731"/>
            <a:ext cx="6885925" cy="2939117"/>
            <a:chOff x="680321" y="3541731"/>
            <a:chExt cx="6885925" cy="2939117"/>
          </a:xfrm>
        </p:grpSpPr>
        <p:grpSp>
          <p:nvGrpSpPr>
            <p:cNvPr id="37" name="Group 36"/>
            <p:cNvGrpSpPr/>
            <p:nvPr/>
          </p:nvGrpSpPr>
          <p:grpSpPr>
            <a:xfrm>
              <a:off x="680321" y="3541731"/>
              <a:ext cx="976669" cy="2916821"/>
              <a:chOff x="680321" y="3541731"/>
              <a:chExt cx="976669" cy="2916821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 flipV="1">
                <a:off x="680321" y="3542097"/>
                <a:ext cx="965599" cy="291645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 flipV="1">
                <a:off x="691391" y="3541731"/>
                <a:ext cx="965599" cy="291645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6589577" y="3553245"/>
              <a:ext cx="976669" cy="2927603"/>
              <a:chOff x="680321" y="3542097"/>
              <a:chExt cx="976669" cy="2927603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flipV="1">
                <a:off x="680321" y="3542097"/>
                <a:ext cx="965599" cy="291645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 flipV="1">
                <a:off x="691391" y="3553245"/>
                <a:ext cx="965599" cy="291645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3091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1454"/>
            <a:ext cx="8916820" cy="1736436"/>
          </a:xfrm>
        </p:spPr>
        <p:txBody>
          <a:bodyPr>
            <a:normAutofit/>
          </a:bodyPr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漢字結構</a:t>
            </a:r>
            <a:b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是否相似於韻律結構？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577239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麥 傑</a:t>
            </a:r>
            <a:br>
              <a:rPr lang="zh-TW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zh-TW" altLang="en-US" sz="2800">
                <a:latin typeface="MS Gothic" panose="020B0609070205080204" pitchFamily="49" charset="-128"/>
                <a:ea typeface="MS Gothic" panose="020B0609070205080204" pitchFamily="49" charset="-128"/>
              </a:rPr>
              <a:t>國立中正大學</a:t>
            </a:r>
            <a:endParaRPr lang="en-US" sz="2800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r>
              <a:rPr lang="zh-TW" altLang="en-US">
                <a:latin typeface="+mj-lt"/>
                <a:ea typeface="MS Gothic" panose="020B0609070205080204" pitchFamily="49" charset="-128"/>
              </a:rPr>
              <a:t>漢字的多元面向：跨領域對話的契</a:t>
            </a:r>
            <a:r>
              <a:rPr lang="zh-TW" altLang="en-US" smtClean="0">
                <a:latin typeface="+mj-lt"/>
                <a:ea typeface="MS Gothic" panose="020B0609070205080204" pitchFamily="49" charset="-128"/>
              </a:rPr>
              <a:t>機</a:t>
            </a:r>
            <a:r>
              <a:rPr lang="en-US" altLang="zh-TW" smtClean="0">
                <a:latin typeface="+mj-lt"/>
                <a:ea typeface="MS Gothic" panose="020B0609070205080204" pitchFamily="49" charset="-128"/>
              </a:rPr>
              <a:t/>
            </a:r>
            <a:br>
              <a:rPr lang="en-US" altLang="zh-TW" smtClean="0">
                <a:latin typeface="+mj-lt"/>
                <a:ea typeface="MS Gothic" panose="020B0609070205080204" pitchFamily="49" charset="-128"/>
              </a:rPr>
            </a:br>
            <a:r>
              <a:rPr lang="en-US" smtClean="0">
                <a:latin typeface="+mj-lt"/>
                <a:ea typeface="MS Gothic" panose="020B0609070205080204" pitchFamily="49" charset="-128"/>
              </a:rPr>
              <a:t>2019/12/6</a:t>
            </a:r>
          </a:p>
        </p:txBody>
      </p:sp>
    </p:spTree>
    <p:extLst>
      <p:ext uri="{BB962C8B-B14F-4D97-AF65-F5344CB8AC3E}">
        <p14:creationId xmlns:p14="http://schemas.microsoft.com/office/powerpoint/2010/main" val="1471849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部首位置之控制變量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091265" cy="3599316"/>
          </a:xfrm>
        </p:spPr>
        <p:txBody>
          <a:bodyPr>
            <a:normAutofit/>
          </a:bodyPr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詞頻</a:t>
            </a:r>
            <a:r>
              <a:rPr lang="en-US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真字</a:t>
            </a:r>
            <a:r>
              <a:rPr lang="en-US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筆劃數量</a:t>
            </a:r>
            <a:endParaRPr lang="en-US" altLang="zh-TW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部首結合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度 </a:t>
            </a:r>
            <a:r>
              <a:rPr lang="en-US" smtClean="0"/>
              <a:t>(Chang et al., </a:t>
            </a:r>
            <a:r>
              <a:rPr lang="en-US"/>
              <a:t>2016 [</a:t>
            </a:r>
            <a:r>
              <a:rPr lang="en-US" i="1"/>
              <a:t>Behavior Research Methods, 48</a:t>
            </a:r>
            <a:r>
              <a:rPr lang="en-US"/>
              <a:t>])</a:t>
            </a:r>
            <a:endParaRPr lang="en-US" smtClean="0"/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非部首結合度</a:t>
            </a:r>
            <a:r>
              <a:rPr lang="en-US"/>
              <a:t> (Chang et al., 2016)</a:t>
            </a: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假字與真字由相同的成分組成（除了兩個不可能的字符）</a:t>
            </a:r>
            <a:endParaRPr lang="en-US" altLang="zh-TW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左部首形狀不可能都不減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縮</a:t>
            </a:r>
            <a:r>
              <a:rPr lang="en-US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,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但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結果顯示這個因素並無影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響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3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兩項獨立的實驗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25426"/>
          </a:xfrm>
        </p:spPr>
        <p:txBody>
          <a:bodyPr/>
          <a:lstStyle/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詞彙判斷：字符為真字還是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假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字</a:t>
            </a:r>
            <a:r>
              <a:rPr lang="en-US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即使是修改過的</a:t>
            </a:r>
            <a:r>
              <a:rPr lang="en-US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？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en-US" dirty="0">
                <a:ea typeface="MS Gothic" panose="020B0609070205080204" pitchFamily="49" charset="-128"/>
              </a:rPr>
              <a:t>40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位研究參與者</a:t>
            </a:r>
            <a:r>
              <a:rPr 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</a:p>
          <a:p>
            <a:pPr lvl="1"/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拉丁方陣設計</a:t>
            </a:r>
            <a:r>
              <a:rPr lang="zh-TW" altLang="en-US" dirty="0">
                <a:ea typeface="MS Gothic" panose="020B0609070205080204" pitchFamily="49" charset="-128"/>
              </a:rPr>
              <a:t> </a:t>
            </a:r>
            <a:r>
              <a:rPr lang="en-US" altLang="zh-TW" dirty="0">
                <a:ea typeface="MS Gothic" panose="020B0609070205080204" pitchFamily="49" charset="-128"/>
              </a:rPr>
              <a:t>(</a:t>
            </a:r>
            <a:r>
              <a:rPr lang="en-US" dirty="0">
                <a:ea typeface="MS Gothic" panose="020B0609070205080204" pitchFamily="49" charset="-128"/>
              </a:rPr>
              <a:t>Latin square design</a:t>
            </a:r>
            <a:r>
              <a:rPr lang="en-US" altLang="zh-TW" dirty="0">
                <a:ea typeface="MS Gothic" panose="020B0609070205080204" pitchFamily="49" charset="-128"/>
              </a:rPr>
              <a:t>)</a:t>
            </a:r>
            <a:r>
              <a:rPr lang="en-US" dirty="0">
                <a:ea typeface="MS Gothic" panose="020B0609070205080204" pitchFamily="49" charset="-128"/>
              </a:rPr>
              <a:t> (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因此研究參與者都不會看到同一字的正確與不正確的形式</a:t>
            </a:r>
            <a:r>
              <a:rPr lang="en-US" dirty="0">
                <a:ea typeface="MS Gothic" panose="020B0609070205080204" pitchFamily="49" charset="-128"/>
              </a:rPr>
              <a:t>)</a:t>
            </a:r>
          </a:p>
          <a:p>
            <a:r>
              <a:rPr lang="zh-TW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接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受</a:t>
            </a:r>
            <a:r>
              <a:rPr lang="zh-TW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度：</a:t>
            </a:r>
            <a:r>
              <a:rPr lang="en-US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實驗中所出現的</a:t>
            </a:r>
            <a:r>
              <a:rPr lang="en-US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) </a:t>
            </a:r>
            <a:r>
              <a:rPr lang="zh-TW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假字看起來「像」或「不像」中文字？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en-US" dirty="0">
                <a:ea typeface="MS Gothic" panose="020B0609070205080204" pitchFamily="49" charset="-128"/>
              </a:rPr>
              <a:t>42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位研究參與者</a:t>
            </a:r>
            <a:r>
              <a:rPr lang="en-US" dirty="0">
                <a:ea typeface="MS Gothic" panose="020B0609070205080204" pitchFamily="49" charset="-128"/>
              </a:rPr>
              <a:t> (oops)</a:t>
            </a:r>
          </a:p>
          <a:p>
            <a:pPr lvl="1"/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拉丁方陣設計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探討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部首位置與部首大小的交互作用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zh-TW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研究參與者是否會將右側部首的大小視為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不</a:t>
            </a:r>
            <a:r>
              <a:rPr lang="zh-TW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規律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及非預設值</a:t>
            </a:r>
            <a:r>
              <a:rPr lang="zh-HK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？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5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詞彙判斷主要結果</a:t>
            </a:r>
            <a:r>
              <a:rPr lang="en-US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真字</a:t>
            </a:r>
            <a:r>
              <a:rPr lang="en-US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974" y="1958244"/>
            <a:ext cx="4906021" cy="489975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22</a:t>
            </a:fld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629461" y="1820861"/>
            <a:ext cx="4913796" cy="5021750"/>
            <a:chOff x="596986" y="1844016"/>
            <a:chExt cx="4913796" cy="5021750"/>
          </a:xfrm>
        </p:grpSpPr>
        <p:grpSp>
          <p:nvGrpSpPr>
            <p:cNvPr id="40" name="Group 39"/>
            <p:cNvGrpSpPr/>
            <p:nvPr/>
          </p:nvGrpSpPr>
          <p:grpSpPr>
            <a:xfrm>
              <a:off x="596986" y="1844016"/>
              <a:ext cx="4913796" cy="5021750"/>
              <a:chOff x="596986" y="1844016"/>
              <a:chExt cx="4913796" cy="502175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596986" y="1844016"/>
                <a:ext cx="4913796" cy="5021750"/>
                <a:chOff x="596986" y="1844016"/>
                <a:chExt cx="4913796" cy="5021750"/>
              </a:xfrm>
            </p:grpSpPr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6986" y="1958245"/>
                  <a:ext cx="4913796" cy="4907521"/>
                </a:xfrm>
                <a:prstGeom prst="rect">
                  <a:avLst/>
                </a:prstGeom>
              </p:spPr>
            </p:pic>
            <p:sp>
              <p:nvSpPr>
                <p:cNvPr id="8" name="TextBox 7"/>
                <p:cNvSpPr txBox="1"/>
                <p:nvPr/>
              </p:nvSpPr>
              <p:spPr>
                <a:xfrm>
                  <a:off x="2965432" y="6488668"/>
                  <a:ext cx="2521819" cy="369332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>
                    <a:solidFill>
                      <a:srgbClr val="00206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173560" y="6319391"/>
                  <a:ext cx="751493" cy="338554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1600" dirty="0">
                      <a:solidFill>
                        <a:srgbClr val="0070C0"/>
                      </a:solidFill>
                      <a:latin typeface="MS Gothic" panose="020B0609070205080204" pitchFamily="49" charset="-128"/>
                      <a:ea typeface="MS Gothic" panose="020B0609070205080204" pitchFamily="49" charset="-128"/>
                    </a:rPr>
                    <a:t>寬</a:t>
                  </a:r>
                  <a:endPara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441449" y="6329414"/>
                  <a:ext cx="876260" cy="338554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1600" dirty="0">
                      <a:solidFill>
                        <a:srgbClr val="0070C0"/>
                      </a:solidFill>
                      <a:latin typeface="MS Gothic" panose="020B0609070205080204" pitchFamily="49" charset="-128"/>
                      <a:ea typeface="MS Gothic" panose="020B0609070205080204" pitchFamily="49" charset="-128"/>
                    </a:rPr>
                    <a:t>窄</a:t>
                  </a:r>
                  <a:endPara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3225755" y="6329414"/>
                  <a:ext cx="751493" cy="338554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1600" dirty="0">
                      <a:solidFill>
                        <a:srgbClr val="0070C0"/>
                      </a:solidFill>
                      <a:latin typeface="MS Gothic" panose="020B0609070205080204" pitchFamily="49" charset="-128"/>
                      <a:ea typeface="MS Gothic" panose="020B0609070205080204" pitchFamily="49" charset="-128"/>
                    </a:rPr>
                    <a:t>寬</a:t>
                  </a:r>
                  <a:endPara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 rot="16200000">
                  <a:off x="191530" y="4410221"/>
                  <a:ext cx="1150737" cy="215444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 sz="80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3766657" y="2644811"/>
                  <a:ext cx="901596" cy="338554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1600" dirty="0">
                      <a:solidFill>
                        <a:srgbClr val="7030A0"/>
                      </a:solidFill>
                      <a:latin typeface="MS Gothic" panose="020B0609070205080204" pitchFamily="49" charset="-128"/>
                      <a:ea typeface="MS Gothic" panose="020B0609070205080204" pitchFamily="49" charset="-128"/>
                    </a:rPr>
                    <a:t>右</a:t>
                  </a:r>
                  <a:endParaRPr 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1902376" y="2651141"/>
                  <a:ext cx="901596" cy="338554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1600" dirty="0">
                      <a:solidFill>
                        <a:srgbClr val="7030A0"/>
                      </a:solidFill>
                      <a:latin typeface="MS Gothic" panose="020B0609070205080204" pitchFamily="49" charset="-128"/>
                      <a:ea typeface="MS Gothic" panose="020B0609070205080204" pitchFamily="49" charset="-128"/>
                    </a:rPr>
                    <a:t>左</a:t>
                  </a:r>
                  <a:endParaRPr 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4500707" y="6319391"/>
                  <a:ext cx="876260" cy="338554"/>
                </a:xfrm>
                <a:prstGeom prst="rect">
                  <a:avLst/>
                </a:prstGeom>
                <a:solidFill>
                  <a:schemeClr val="tx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1600" dirty="0">
                      <a:solidFill>
                        <a:srgbClr val="0070C0"/>
                      </a:solidFill>
                      <a:latin typeface="MS Gothic" panose="020B0609070205080204" pitchFamily="49" charset="-128"/>
                      <a:ea typeface="MS Gothic" panose="020B0609070205080204" pitchFamily="49" charset="-128"/>
                    </a:rPr>
                    <a:t>窄</a:t>
                  </a:r>
                  <a:endParaRPr 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endParaRPr>
                </a:p>
              </p:txBody>
            </p:sp>
            <p:sp>
              <p:nvSpPr>
                <p:cNvPr id="3" name="TextBox 2"/>
                <p:cNvSpPr txBox="1"/>
                <p:nvPr/>
              </p:nvSpPr>
              <p:spPr>
                <a:xfrm>
                  <a:off x="1925053" y="1844016"/>
                  <a:ext cx="2521819" cy="400110"/>
                </a:xfrm>
                <a:prstGeom prst="rect">
                  <a:avLst/>
                </a:prstGeom>
                <a:solidFill>
                  <a:schemeClr val="bg2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2000" dirty="0">
                      <a:latin typeface="MS Gothic" panose="020B0609070205080204" pitchFamily="49" charset="-128"/>
                      <a:ea typeface="MS Gothic" panose="020B0609070205080204" pitchFamily="49" charset="-128"/>
                    </a:rPr>
                    <a:t>正確性</a:t>
                  </a:r>
                  <a:endParaRPr lang="en-US" altLang="zh-TW" sz="2000" dirty="0">
                    <a:latin typeface="MS Gothic" panose="020B0609070205080204" pitchFamily="49" charset="-128"/>
                    <a:ea typeface="MS Gothic" panose="020B0609070205080204" pitchFamily="49" charset="-128"/>
                  </a:endParaRP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 rot="16200000">
                <a:off x="191530" y="4348667"/>
                <a:ext cx="115073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chemeClr val="bg1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正確率</a:t>
                </a:r>
                <a:endParaRPr lang="en-US" sz="16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4500707" y="2220105"/>
              <a:ext cx="876260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sz="1600">
                <a:solidFill>
                  <a:srgbClr val="0070C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925442" y="2246944"/>
              <a:ext cx="876260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sz="1600">
                <a:solidFill>
                  <a:srgbClr val="0070C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276292" y="5853224"/>
            <a:ext cx="4133150" cy="892552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bg2"/>
                </a:solidFill>
              </a:rPr>
              <a:t>p</a:t>
            </a:r>
            <a:r>
              <a:rPr lang="en-US" sz="2000" dirty="0">
                <a:solidFill>
                  <a:schemeClr val="bg2"/>
                </a:solidFill>
              </a:rPr>
              <a:t> = .002</a:t>
            </a:r>
            <a:r>
              <a:rPr lang="en-US" sz="1600" dirty="0">
                <a:solidFill>
                  <a:schemeClr val="bg2"/>
                </a:solidFill>
              </a:rPr>
              <a:t/>
            </a:r>
            <a:br>
              <a:rPr lang="en-US" sz="1600" dirty="0">
                <a:solidFill>
                  <a:schemeClr val="bg2"/>
                </a:solidFill>
              </a:rPr>
            </a:br>
            <a:r>
              <a:rPr lang="en-US" sz="1600" dirty="0">
                <a:solidFill>
                  <a:schemeClr val="bg2"/>
                </a:solidFill>
              </a:rPr>
              <a:t/>
            </a:r>
            <a:br>
              <a:rPr lang="en-US" sz="1600" dirty="0">
                <a:solidFill>
                  <a:schemeClr val="bg2"/>
                </a:solidFill>
              </a:rPr>
            </a:br>
            <a:endParaRPr lang="en-US" sz="1600" dirty="0">
              <a:solidFill>
                <a:schemeClr val="bg2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6152364" y="1900523"/>
            <a:ext cx="4906020" cy="4942088"/>
            <a:chOff x="6152364" y="1900523"/>
            <a:chExt cx="4906020" cy="4942088"/>
          </a:xfrm>
        </p:grpSpPr>
        <p:grpSp>
          <p:nvGrpSpPr>
            <p:cNvPr id="48" name="Group 47"/>
            <p:cNvGrpSpPr/>
            <p:nvPr/>
          </p:nvGrpSpPr>
          <p:grpSpPr>
            <a:xfrm>
              <a:off x="6152364" y="1900523"/>
              <a:ext cx="4906020" cy="4942088"/>
              <a:chOff x="6152364" y="1900523"/>
              <a:chExt cx="4906020" cy="4942088"/>
            </a:xfrm>
          </p:grpSpPr>
          <p:sp>
            <p:nvSpPr>
              <p:cNvPr id="22" name="TextBox 21"/>
              <p:cNvSpPr txBox="1"/>
              <p:nvPr/>
            </p:nvSpPr>
            <p:spPr>
              <a:xfrm rot="16200000">
                <a:off x="5684717" y="4410221"/>
                <a:ext cx="1150737" cy="21544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8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9271105" y="2652230"/>
                <a:ext cx="90159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右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406824" y="2658560"/>
                <a:ext cx="90159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8536565" y="6473279"/>
                <a:ext cx="2521819" cy="36933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>
                  <a:solidFill>
                    <a:srgbClr val="00206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735358" y="6266316"/>
                <a:ext cx="751493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976434" y="6266316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772793" y="6281647"/>
                <a:ext cx="751493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0112091" y="6281647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560909" y="2224615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0026869" y="2260543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344463" y="1900523"/>
                <a:ext cx="2521819" cy="4001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000" dirty="0">
                    <a:latin typeface="MS Gothic" panose="020B0609070205080204" pitchFamily="49" charset="-128"/>
                    <a:ea typeface="MS Gothic" panose="020B0609070205080204" pitchFamily="49" charset="-128"/>
                  </a:rPr>
                  <a:t>反應時間</a:t>
                </a:r>
                <a:endParaRPr lang="en-US" sz="2000" dirty="0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 rot="16200000">
              <a:off x="5413295" y="4154017"/>
              <a:ext cx="17959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4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反應時間</a:t>
              </a:r>
              <a:r>
                <a:rPr lang="en-US" sz="14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 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(</a:t>
              </a:r>
              <a:r>
                <a:rPr lang="en-US" sz="1400" dirty="0" err="1">
                  <a:solidFill>
                    <a:schemeClr val="bg1"/>
                  </a:solidFill>
                  <a:ea typeface="MS Gothic" panose="020B0609070205080204" pitchFamily="49" charset="-128"/>
                </a:rPr>
                <a:t>lolg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ea typeface="MS Gothic" panose="020B0609070205080204" pitchFamily="49" charset="-128"/>
                </a:rPr>
                <a:t>ms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)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6789347" y="5858118"/>
            <a:ext cx="4126693" cy="892552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>
                <a:solidFill>
                  <a:schemeClr val="bg2"/>
                </a:solidFill>
              </a:rPr>
              <a:t>p</a:t>
            </a:r>
            <a:r>
              <a:rPr lang="en-US" sz="2000">
                <a:solidFill>
                  <a:schemeClr val="bg2"/>
                </a:solidFill>
              </a:rPr>
              <a:t> = .003</a:t>
            </a:r>
            <a:r>
              <a:rPr lang="en-US" sz="1600">
                <a:solidFill>
                  <a:schemeClr val="bg2"/>
                </a:solidFill>
              </a:rPr>
              <a:t/>
            </a:r>
            <a:br>
              <a:rPr lang="en-US" sz="1600">
                <a:solidFill>
                  <a:schemeClr val="bg2"/>
                </a:solidFill>
              </a:rPr>
            </a:br>
            <a:r>
              <a:rPr lang="en-US" sz="1600">
                <a:solidFill>
                  <a:schemeClr val="bg2"/>
                </a:solidFill>
              </a:rPr>
              <a:t/>
            </a:r>
            <a:br>
              <a:rPr lang="en-US" sz="1600">
                <a:solidFill>
                  <a:schemeClr val="bg2"/>
                </a:solidFill>
              </a:rPr>
            </a:br>
            <a:endParaRPr lang="en-US" sz="1600">
              <a:solidFill>
                <a:schemeClr val="bg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97585" y="5120022"/>
            <a:ext cx="2646878" cy="5847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無交互作用！</a:t>
            </a:r>
            <a:endParaRPr lang="en-US" sz="3200" b="1" dirty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970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詞彙判斷主要結果</a:t>
            </a:r>
            <a:r>
              <a:rPr lang="en-US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假字</a:t>
            </a:r>
            <a:r>
              <a:rPr lang="en-US" altLang="zh-TW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774" y="1971617"/>
            <a:ext cx="4892631" cy="488638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23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47900" y="1948844"/>
            <a:ext cx="4888444" cy="4909156"/>
            <a:chOff x="676113" y="1948844"/>
            <a:chExt cx="4888444" cy="4909156"/>
          </a:xfrm>
        </p:grpSpPr>
        <p:grpSp>
          <p:nvGrpSpPr>
            <p:cNvPr id="6" name="Group 5"/>
            <p:cNvGrpSpPr/>
            <p:nvPr/>
          </p:nvGrpSpPr>
          <p:grpSpPr>
            <a:xfrm>
              <a:off x="680320" y="1948844"/>
              <a:ext cx="4884237" cy="4909156"/>
              <a:chOff x="680320" y="1948844"/>
              <a:chExt cx="4884237" cy="4909156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0320" y="1980001"/>
                <a:ext cx="4884237" cy="4877999"/>
              </a:xfrm>
              <a:prstGeom prst="rect">
                <a:avLst/>
              </a:prstGeom>
            </p:spPr>
          </p:pic>
          <p:sp>
            <p:nvSpPr>
              <p:cNvPr id="30" name="TextBox 29"/>
              <p:cNvSpPr txBox="1"/>
              <p:nvPr/>
            </p:nvSpPr>
            <p:spPr>
              <a:xfrm>
                <a:off x="2981184" y="6450924"/>
                <a:ext cx="2521819" cy="36933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>
                  <a:solidFill>
                    <a:srgbClr val="00206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250010" y="6314637"/>
                <a:ext cx="751493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491086" y="6314637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87445" y="6329968"/>
                <a:ext cx="751493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626743" y="6329968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 rot="16200000">
                <a:off x="270022" y="4307085"/>
                <a:ext cx="1150737" cy="21544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8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4552724" y="2260997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977459" y="2287836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859115" y="1948844"/>
                <a:ext cx="2521819" cy="4001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000" dirty="0">
                    <a:latin typeface="MS Gothic" panose="020B0609070205080204" pitchFamily="49" charset="-128"/>
                    <a:ea typeface="MS Gothic" panose="020B0609070205080204" pitchFamily="49" charset="-128"/>
                  </a:rPr>
                  <a:t>正確性</a:t>
                </a:r>
                <a:endParaRPr lang="en-US" sz="2000" dirty="0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799132" y="2621656"/>
                <a:ext cx="90159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右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934851" y="2627986"/>
                <a:ext cx="90159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 rot="16200000">
              <a:off x="134317" y="4348666"/>
              <a:ext cx="1422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正確率</a:t>
              </a:r>
              <a:endParaRPr lang="en-US" sz="1600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692220" y="3262301"/>
            <a:ext cx="1288964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2"/>
                </a:solidFill>
              </a:rPr>
              <a:t>All</a:t>
            </a:r>
            <a:r>
              <a:rPr lang="en-US" sz="2000" i="1">
                <a:solidFill>
                  <a:schemeClr val="bg2"/>
                </a:solidFill>
              </a:rPr>
              <a:t> p</a:t>
            </a:r>
            <a:r>
              <a:rPr lang="en-US" sz="2000">
                <a:solidFill>
                  <a:schemeClr val="bg2"/>
                </a:solidFill>
              </a:rPr>
              <a:t> &gt; .2</a:t>
            </a:r>
            <a:endParaRPr lang="en-US" sz="1600">
              <a:solidFill>
                <a:schemeClr val="bg2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152363" y="1900523"/>
            <a:ext cx="4835988" cy="4919733"/>
            <a:chOff x="6152363" y="1900523"/>
            <a:chExt cx="4835988" cy="4919733"/>
          </a:xfrm>
        </p:grpSpPr>
        <p:grpSp>
          <p:nvGrpSpPr>
            <p:cNvPr id="9" name="Group 8"/>
            <p:cNvGrpSpPr/>
            <p:nvPr/>
          </p:nvGrpSpPr>
          <p:grpSpPr>
            <a:xfrm>
              <a:off x="6152364" y="1900523"/>
              <a:ext cx="4835987" cy="4919733"/>
              <a:chOff x="6152364" y="1900523"/>
              <a:chExt cx="4835987" cy="4919733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9271105" y="2660517"/>
                <a:ext cx="90159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右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406824" y="2666847"/>
                <a:ext cx="90159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 rot="16200000">
                <a:off x="5684717" y="4410221"/>
                <a:ext cx="1150737" cy="21544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8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466532" y="6450924"/>
                <a:ext cx="2521819" cy="36933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>
                  <a:solidFill>
                    <a:srgbClr val="00206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735358" y="6266316"/>
                <a:ext cx="751493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976434" y="6266316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772793" y="6281647"/>
                <a:ext cx="751493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0112091" y="6281647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0030915" y="2169123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597436" y="2228534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344463" y="1900523"/>
                <a:ext cx="2521819" cy="4001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000" dirty="0">
                    <a:latin typeface="MS Gothic" panose="020B0609070205080204" pitchFamily="49" charset="-128"/>
                    <a:ea typeface="MS Gothic" panose="020B0609070205080204" pitchFamily="49" charset="-128"/>
                  </a:rPr>
                  <a:t>反應時間</a:t>
                </a:r>
                <a:endParaRPr lang="en-US" sz="2000" dirty="0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 rot="16200000">
              <a:off x="5351093" y="4233290"/>
              <a:ext cx="19103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4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反應時間</a:t>
              </a:r>
              <a:r>
                <a:rPr lang="en-US" sz="14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 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(</a:t>
              </a:r>
              <a:r>
                <a:rPr lang="en-US" sz="1400" dirty="0" err="1">
                  <a:solidFill>
                    <a:schemeClr val="bg1"/>
                  </a:solidFill>
                  <a:ea typeface="MS Gothic" panose="020B0609070205080204" pitchFamily="49" charset="-128"/>
                </a:rPr>
                <a:t>lolg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ea typeface="MS Gothic" panose="020B0609070205080204" pitchFamily="49" charset="-128"/>
                </a:rPr>
                <a:t>ms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)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329430" y="2507677"/>
            <a:ext cx="2989786" cy="707886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000" i="1">
              <a:solidFill>
                <a:schemeClr val="bg2"/>
              </a:solidFill>
            </a:endParaRPr>
          </a:p>
          <a:p>
            <a:pPr algn="ctr"/>
            <a:r>
              <a:rPr lang="en-US" sz="2000" i="1">
                <a:solidFill>
                  <a:schemeClr val="bg2"/>
                </a:solidFill>
              </a:rPr>
              <a:t>p</a:t>
            </a:r>
            <a:r>
              <a:rPr lang="en-US" sz="2000">
                <a:solidFill>
                  <a:schemeClr val="bg2"/>
                </a:solidFill>
              </a:rPr>
              <a:t> = .02</a:t>
            </a:r>
            <a:endParaRPr lang="en-US" sz="1600">
              <a:solidFill>
                <a:schemeClr val="bg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72515" y="5538215"/>
            <a:ext cx="2646878" cy="5847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無交互作用！</a:t>
            </a:r>
            <a:endParaRPr lang="en-US" sz="3200" b="1" dirty="0">
              <a:solidFill>
                <a:srgbClr val="FF00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468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1" grpId="0" animBg="1"/>
      <p:bldP spid="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詞頻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影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響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24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16492" y="1875936"/>
            <a:ext cx="4910343" cy="4982063"/>
            <a:chOff x="616492" y="1875936"/>
            <a:chExt cx="4910343" cy="498206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492" y="1953928"/>
              <a:ext cx="4910343" cy="4904071"/>
            </a:xfrm>
            <a:prstGeom prst="rect">
              <a:avLst/>
            </a:prstGeom>
          </p:spPr>
        </p:pic>
        <p:grpSp>
          <p:nvGrpSpPr>
            <p:cNvPr id="26" name="Group 25"/>
            <p:cNvGrpSpPr/>
            <p:nvPr/>
          </p:nvGrpSpPr>
          <p:grpSpPr>
            <a:xfrm>
              <a:off x="616492" y="1875936"/>
              <a:ext cx="4456022" cy="4982063"/>
              <a:chOff x="616492" y="1875936"/>
              <a:chExt cx="4456022" cy="4982063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376414" y="1953929"/>
                <a:ext cx="3696100" cy="61601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784519" y="1875936"/>
                <a:ext cx="2521819" cy="4001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000" b="1" dirty="0">
                    <a:latin typeface="MS Gothic" panose="020B0609070205080204" pitchFamily="49" charset="-128"/>
                    <a:ea typeface="MS Gothic" panose="020B0609070205080204" pitchFamily="49" charset="-128"/>
                  </a:rPr>
                  <a:t>正確性</a:t>
                </a:r>
                <a:endParaRPr lang="en-US" sz="2000" b="1" dirty="0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rot="16200000">
                <a:off x="74696" y="4348666"/>
                <a:ext cx="142214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chemeClr val="bg1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正確率</a:t>
                </a:r>
                <a:endParaRPr lang="en-US" sz="16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93087" y="2651706"/>
                <a:ext cx="1431145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右</a:t>
                </a:r>
                <a:r>
                  <a:rPr 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-</a:t>
                </a:r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76043" y="2651707"/>
                <a:ext cx="1183908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右</a:t>
                </a:r>
                <a:r>
                  <a:rPr 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-</a:t>
                </a:r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60464" y="4419497"/>
                <a:ext cx="1436817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</a:t>
                </a:r>
                <a:r>
                  <a:rPr 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-</a:t>
                </a:r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49092" y="4419497"/>
                <a:ext cx="1183908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</a:t>
                </a:r>
                <a:r>
                  <a:rPr 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-</a:t>
                </a:r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241046" y="6519445"/>
                <a:ext cx="1779831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對數頻率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6516302" y="1861827"/>
            <a:ext cx="4910343" cy="4996173"/>
            <a:chOff x="6516302" y="1861827"/>
            <a:chExt cx="4910343" cy="499617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6302" y="1953929"/>
              <a:ext cx="4910343" cy="4904071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7380974" y="1963779"/>
              <a:ext cx="3696100" cy="61601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18702" y="1861827"/>
              <a:ext cx="2521819" cy="40011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b="1" dirty="0">
                  <a:latin typeface="MS Gothic" panose="020B0609070205080204" pitchFamily="49" charset="-128"/>
                  <a:ea typeface="MS Gothic" panose="020B0609070205080204" pitchFamily="49" charset="-128"/>
                </a:rPr>
                <a:t>反應時間</a:t>
              </a:r>
              <a:endParaRPr lang="en-US" sz="2000" b="1" dirty="0"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5832036" y="4109604"/>
              <a:ext cx="1707086" cy="30777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4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反應時間</a:t>
              </a:r>
              <a:r>
                <a:rPr lang="en-US" sz="14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 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(log </a:t>
              </a:r>
              <a:r>
                <a:rPr lang="en-US" sz="1400" dirty="0" err="1">
                  <a:solidFill>
                    <a:schemeClr val="bg1"/>
                  </a:solidFill>
                  <a:ea typeface="MS Gothic" panose="020B0609070205080204" pitchFamily="49" charset="-128"/>
                </a:rPr>
                <a:t>ms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128520" y="2651705"/>
              <a:ext cx="1431145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右</a:t>
              </a:r>
              <a:r>
                <a:rPr lang="en-US" altLang="zh-TW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-</a:t>
              </a:r>
              <a:r>
                <a:rPr lang="zh-TW" alt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窄</a:t>
              </a:r>
              <a:endParaRPr lang="en-US" sz="1600" dirty="0">
                <a:solidFill>
                  <a:srgbClr val="7030A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511476" y="2651706"/>
              <a:ext cx="1183908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右</a:t>
              </a:r>
              <a:r>
                <a: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-</a:t>
              </a:r>
              <a:r>
                <a:rPr lang="zh-TW" alt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寬</a:t>
              </a:r>
              <a:endParaRPr lang="en-US" sz="1600" dirty="0">
                <a:solidFill>
                  <a:srgbClr val="7030A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195897" y="4419496"/>
              <a:ext cx="1436817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左</a:t>
              </a:r>
              <a:r>
                <a:rPr lang="en-US" altLang="zh-TW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-</a:t>
              </a:r>
              <a:r>
                <a:rPr lang="zh-TW" alt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窄</a:t>
              </a:r>
              <a:endParaRPr lang="en-US" sz="1600" dirty="0">
                <a:solidFill>
                  <a:srgbClr val="7030A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84525" y="4419496"/>
              <a:ext cx="1183908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左</a:t>
              </a:r>
              <a:r>
                <a:rPr lang="en-US" altLang="zh-TW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-</a:t>
              </a:r>
              <a:r>
                <a:rPr lang="zh-TW" alt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寬</a:t>
              </a:r>
              <a:endParaRPr lang="en-US" sz="1600" dirty="0">
                <a:solidFill>
                  <a:srgbClr val="7030A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38604" y="6519445"/>
              <a:ext cx="1779831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對數頻率</a:t>
              </a:r>
              <a:endParaRPr lang="en-US" sz="1600" dirty="0">
                <a:solidFill>
                  <a:srgbClr val="0070C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392069" y="6187287"/>
            <a:ext cx="1919273" cy="64633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>
                <a:solidFill>
                  <a:schemeClr val="bg2"/>
                </a:solidFill>
              </a:rPr>
              <a:t>p</a:t>
            </a:r>
            <a:r>
              <a:rPr lang="en-US" sz="2000" dirty="0">
                <a:solidFill>
                  <a:schemeClr val="bg2"/>
                </a:solidFill>
              </a:rPr>
              <a:t> = .002</a:t>
            </a:r>
          </a:p>
          <a:p>
            <a:pPr algn="ctr"/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24837" y="2222941"/>
            <a:ext cx="2607872" cy="40011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部首大小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i="1" dirty="0">
                <a:solidFill>
                  <a:schemeClr val="bg2"/>
                </a:solidFill>
              </a:rPr>
              <a:t>p </a:t>
            </a:r>
            <a:r>
              <a:rPr lang="en-US" sz="2000" dirty="0">
                <a:solidFill>
                  <a:schemeClr val="bg2"/>
                </a:solidFill>
              </a:rPr>
              <a:t>= .047</a:t>
            </a:r>
          </a:p>
        </p:txBody>
      </p:sp>
      <p:sp>
        <p:nvSpPr>
          <p:cNvPr id="36" name="TextBox 35"/>
          <p:cNvSpPr txBox="1"/>
          <p:nvPr/>
        </p:nvSpPr>
        <p:spPr>
          <a:xfrm rot="5400000">
            <a:off x="4190201" y="3828467"/>
            <a:ext cx="2109923" cy="40011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部首位置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i="1" dirty="0">
                <a:solidFill>
                  <a:schemeClr val="bg2"/>
                </a:solidFill>
              </a:rPr>
              <a:t>p </a:t>
            </a:r>
            <a:r>
              <a:rPr lang="en-US" sz="2000" dirty="0">
                <a:solidFill>
                  <a:schemeClr val="bg2"/>
                </a:solidFill>
              </a:rPr>
              <a:t>= .04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16599" y="5654566"/>
            <a:ext cx="2374601" cy="403214"/>
          </a:xfrm>
          <a:prstGeom prst="rect">
            <a:avLst/>
          </a:prstGeom>
          <a:solidFill>
            <a:srgbClr val="FFFF00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位置</a:t>
            </a:r>
            <a:r>
              <a:rPr lang="en-US" sz="2000" dirty="0">
                <a:solidFill>
                  <a:schemeClr val="bg2"/>
                </a:solidFill>
                <a:ea typeface="MS Gothic" panose="020B0609070205080204" pitchFamily="49" charset="-128"/>
              </a:rPr>
              <a:t> x </a:t>
            </a:r>
            <a:r>
              <a:rPr lang="zh-TW" alt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詞頻</a:t>
            </a:r>
            <a:r>
              <a:rPr 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000" i="1" dirty="0">
                <a:solidFill>
                  <a:schemeClr val="bg2"/>
                </a:solidFill>
                <a:ea typeface="MS Gothic" panose="020B0609070205080204" pitchFamily="49" charset="-128"/>
              </a:rPr>
              <a:t>p </a:t>
            </a:r>
            <a:r>
              <a:rPr lang="en-US" sz="2000" dirty="0">
                <a:solidFill>
                  <a:schemeClr val="bg2"/>
                </a:solidFill>
                <a:ea typeface="MS Gothic" panose="020B0609070205080204" pitchFamily="49" charset="-128"/>
              </a:rPr>
              <a:t>=.04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260056" y="6196278"/>
            <a:ext cx="1919273" cy="646331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i="1">
                <a:solidFill>
                  <a:schemeClr val="bg2"/>
                </a:solidFill>
              </a:rPr>
              <a:t>p</a:t>
            </a:r>
            <a:r>
              <a:rPr lang="en-US" sz="2000">
                <a:solidFill>
                  <a:schemeClr val="bg2"/>
                </a:solidFill>
              </a:rPr>
              <a:t> = .01</a:t>
            </a:r>
          </a:p>
          <a:p>
            <a:pPr algn="ctr"/>
            <a:endParaRPr lang="en-US" sz="1600">
              <a:solidFill>
                <a:schemeClr val="bg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44190" y="2239305"/>
            <a:ext cx="2486969" cy="40011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部首大小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i="1" dirty="0">
                <a:solidFill>
                  <a:schemeClr val="bg2"/>
                </a:solidFill>
              </a:rPr>
              <a:t>p </a:t>
            </a:r>
            <a:r>
              <a:rPr lang="en-US" sz="2000" dirty="0">
                <a:solidFill>
                  <a:schemeClr val="bg2"/>
                </a:solidFill>
              </a:rPr>
              <a:t>= .01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95898" y="5785813"/>
            <a:ext cx="2428544" cy="4001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位置</a:t>
            </a:r>
            <a:r>
              <a:rPr lang="en-US" sz="2000" dirty="0">
                <a:solidFill>
                  <a:schemeClr val="bg2"/>
                </a:solidFill>
                <a:ea typeface="MS Gothic" panose="020B0609070205080204" pitchFamily="49" charset="-128"/>
              </a:rPr>
              <a:t> x </a:t>
            </a:r>
            <a:r>
              <a:rPr lang="zh-TW" alt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詞頻</a:t>
            </a:r>
            <a:r>
              <a:rPr 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sz="2000" i="1" dirty="0">
                <a:solidFill>
                  <a:schemeClr val="bg2"/>
                </a:solidFill>
                <a:ea typeface="MS Gothic" panose="020B0609070205080204" pitchFamily="49" charset="-128"/>
              </a:rPr>
              <a:t>p </a:t>
            </a:r>
            <a:r>
              <a:rPr lang="en-US" sz="2000" dirty="0">
                <a:solidFill>
                  <a:schemeClr val="bg2"/>
                </a:solidFill>
                <a:ea typeface="MS Gothic" panose="020B0609070205080204" pitchFamily="49" charset="-128"/>
              </a:rPr>
              <a:t>=.04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78944" y="6105878"/>
            <a:ext cx="2075912" cy="707886"/>
          </a:xfrm>
          <a:prstGeom prst="rect">
            <a:avLst/>
          </a:prstGeom>
          <a:solidFill>
            <a:srgbClr val="FFFF00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2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右側部首更依賴記憶？</a:t>
            </a:r>
            <a:endParaRPr lang="en-US" sz="2000" dirty="0">
              <a:solidFill>
                <a:schemeClr val="bg2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06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3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0308" y="3370391"/>
            <a:ext cx="982597" cy="923809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7076262" y="4566000"/>
            <a:ext cx="974198" cy="2099298"/>
            <a:chOff x="7076262" y="4566000"/>
            <a:chExt cx="974198" cy="209929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6262" y="4566000"/>
              <a:ext cx="974198" cy="907012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76262" y="5758286"/>
              <a:ext cx="974198" cy="907012"/>
            </a:xfrm>
            <a:prstGeom prst="rect">
              <a:avLst/>
            </a:prstGeom>
          </p:spPr>
        </p:pic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5119" y="2143261"/>
            <a:ext cx="916484" cy="9085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接受度判斷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21" y="1983050"/>
            <a:ext cx="4881184" cy="48749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25</a:t>
            </a:fld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064" y="3301184"/>
            <a:ext cx="1077083" cy="107708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119" y="2032737"/>
            <a:ext cx="1123681" cy="112368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7350" y="4496767"/>
            <a:ext cx="1068510" cy="106851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290" y="5683777"/>
            <a:ext cx="1068510" cy="1068510"/>
          </a:xfrm>
          <a:prstGeom prst="rect">
            <a:avLst/>
          </a:prstGeom>
        </p:spPr>
      </p:pic>
      <p:grpSp>
        <p:nvGrpSpPr>
          <p:cNvPr id="41" name="Group 40"/>
          <p:cNvGrpSpPr/>
          <p:nvPr/>
        </p:nvGrpSpPr>
        <p:grpSpPr>
          <a:xfrm>
            <a:off x="658438" y="1844016"/>
            <a:ext cx="4828813" cy="5013984"/>
            <a:chOff x="658438" y="1844016"/>
            <a:chExt cx="4828813" cy="5013984"/>
          </a:xfrm>
        </p:grpSpPr>
        <p:grpSp>
          <p:nvGrpSpPr>
            <p:cNvPr id="40" name="Group 39"/>
            <p:cNvGrpSpPr/>
            <p:nvPr/>
          </p:nvGrpSpPr>
          <p:grpSpPr>
            <a:xfrm>
              <a:off x="732788" y="1844016"/>
              <a:ext cx="4754463" cy="5013984"/>
              <a:chOff x="732788" y="1844016"/>
              <a:chExt cx="4754463" cy="5013984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965432" y="6488668"/>
                <a:ext cx="2521819" cy="36933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>
                  <a:solidFill>
                    <a:srgbClr val="00206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 rot="16200000">
                <a:off x="265141" y="4461686"/>
                <a:ext cx="1150737" cy="21544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8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75543" y="2670518"/>
                <a:ext cx="90159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右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911262" y="2676848"/>
                <a:ext cx="901596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173560" y="6319391"/>
                <a:ext cx="751493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441449" y="6329414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225755" y="6329414"/>
                <a:ext cx="751493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500707" y="6319391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0070C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511094" y="2209471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965432" y="2209471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925053" y="1844016"/>
                <a:ext cx="2521819" cy="4001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000" b="1" dirty="0">
                    <a:latin typeface="MS Gothic" panose="020B0609070205080204" pitchFamily="49" charset="-128"/>
                    <a:ea typeface="MS Gothic" panose="020B0609070205080204" pitchFamily="49" charset="-128"/>
                  </a:rPr>
                  <a:t>接受度</a:t>
                </a:r>
                <a:endParaRPr lang="en-US" sz="2000" b="1" dirty="0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 rot="16200000">
              <a:off x="39290" y="4234756"/>
              <a:ext cx="15768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接受度</a:t>
              </a:r>
              <a:endParaRPr lang="en-US" sz="1600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214099" y="5893508"/>
            <a:ext cx="4133150" cy="892552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>
                <a:solidFill>
                  <a:schemeClr val="bg2"/>
                </a:solidFill>
              </a:rPr>
              <a:t>p</a:t>
            </a:r>
            <a:r>
              <a:rPr lang="en-US" sz="2000">
                <a:solidFill>
                  <a:schemeClr val="bg2"/>
                </a:solidFill>
              </a:rPr>
              <a:t> = .0001</a:t>
            </a:r>
            <a:r>
              <a:rPr lang="en-US" sz="1600">
                <a:solidFill>
                  <a:schemeClr val="bg2"/>
                </a:solidFill>
              </a:rPr>
              <a:t/>
            </a:r>
            <a:br>
              <a:rPr lang="en-US" sz="1600">
                <a:solidFill>
                  <a:schemeClr val="bg2"/>
                </a:solidFill>
              </a:rPr>
            </a:br>
            <a:r>
              <a:rPr lang="en-US" sz="1600">
                <a:solidFill>
                  <a:schemeClr val="bg2"/>
                </a:solidFill>
              </a:rPr>
              <a:t/>
            </a:r>
            <a:br>
              <a:rPr lang="en-US" sz="1600">
                <a:solidFill>
                  <a:schemeClr val="bg2"/>
                </a:solidFill>
              </a:rPr>
            </a:br>
            <a:endParaRPr lang="en-US" sz="1600">
              <a:solidFill>
                <a:schemeClr val="bg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47479" y="2452019"/>
            <a:ext cx="3066390" cy="707886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>
                <a:solidFill>
                  <a:schemeClr val="bg2"/>
                </a:solidFill>
              </a:rPr>
              <a:t/>
            </a:r>
            <a:br>
              <a:rPr lang="en-US" sz="2000" i="1">
                <a:solidFill>
                  <a:schemeClr val="bg2"/>
                </a:solidFill>
              </a:rPr>
            </a:br>
            <a:r>
              <a:rPr lang="en-US" sz="2000" i="1">
                <a:solidFill>
                  <a:schemeClr val="bg2"/>
                </a:solidFill>
              </a:rPr>
              <a:t>p</a:t>
            </a:r>
            <a:r>
              <a:rPr lang="en-US" sz="2000">
                <a:solidFill>
                  <a:schemeClr val="bg2"/>
                </a:solidFill>
              </a:rPr>
              <a:t> = .004</a:t>
            </a:r>
            <a:endParaRPr lang="en-US" sz="1600">
              <a:solidFill>
                <a:schemeClr val="bg2"/>
              </a:solidFill>
            </a:endParaRPr>
          </a:p>
        </p:txBody>
      </p:sp>
      <p:sp>
        <p:nvSpPr>
          <p:cNvPr id="42" name="Left Brace 41"/>
          <p:cNvSpPr/>
          <p:nvPr/>
        </p:nvSpPr>
        <p:spPr>
          <a:xfrm>
            <a:off x="5736657" y="2143261"/>
            <a:ext cx="609154" cy="4514683"/>
          </a:xfrm>
          <a:prstGeom prst="leftBrace">
            <a:avLst>
              <a:gd name="adj1" fmla="val 0"/>
              <a:gd name="adj2" fmla="val 50000"/>
            </a:avLst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1336484" y="3465463"/>
            <a:ext cx="3898231" cy="2344294"/>
            <a:chOff x="1337912" y="3533258"/>
            <a:chExt cx="3898231" cy="2344294"/>
          </a:xfrm>
        </p:grpSpPr>
        <p:sp>
          <p:nvSpPr>
            <p:cNvPr id="26" name="TextBox 25"/>
            <p:cNvSpPr txBox="1"/>
            <p:nvPr/>
          </p:nvSpPr>
          <p:spPr>
            <a:xfrm>
              <a:off x="1408197" y="3607700"/>
              <a:ext cx="3747811" cy="218521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i="1">
                  <a:solidFill>
                    <a:srgbClr val="FF0000"/>
                  </a:solidFill>
                </a:rPr>
                <a:t>p</a:t>
              </a:r>
              <a:r>
                <a:rPr lang="en-US" sz="2000" b="1">
                  <a:solidFill>
                    <a:srgbClr val="FF0000"/>
                  </a:solidFill>
                </a:rPr>
                <a:t> = .058</a:t>
              </a:r>
            </a:p>
            <a:p>
              <a:endParaRPr lang="en-US" sz="2000" b="1">
                <a:solidFill>
                  <a:srgbClr val="FF0000"/>
                </a:solidFill>
              </a:endParaRPr>
            </a:p>
            <a:p>
              <a:endParaRPr lang="en-US" sz="2000" b="1">
                <a:solidFill>
                  <a:srgbClr val="FF0000"/>
                </a:solidFill>
              </a:endParaRPr>
            </a:p>
            <a:p>
              <a:endParaRPr lang="en-US" sz="2000" b="1">
                <a:solidFill>
                  <a:srgbClr val="FF0000"/>
                </a:solidFill>
              </a:endParaRPr>
            </a:p>
            <a:p>
              <a:endParaRPr lang="en-US" sz="2000" b="1">
                <a:solidFill>
                  <a:srgbClr val="FF0000"/>
                </a:solidFill>
              </a:endParaRPr>
            </a:p>
            <a:p>
              <a:endParaRPr lang="en-US" sz="2000" b="1">
                <a:solidFill>
                  <a:srgbClr val="FF0000"/>
                </a:solidFill>
              </a:endParaRPr>
            </a:p>
            <a:p>
              <a:endParaRPr lang="en-US" sz="1600">
                <a:solidFill>
                  <a:srgbClr val="7030A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337912" y="3533258"/>
              <a:ext cx="3898231" cy="2344294"/>
            </a:xfrm>
            <a:prstGeom prst="rect">
              <a:avLst/>
            </a:prstGeom>
            <a:noFill/>
            <a:ln w="762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0653609" y="5061944"/>
            <a:ext cx="14670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000" dirty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不規則漢字</a:t>
            </a:r>
            <a:endParaRPr lang="en-US" altLang="zh-TW" sz="2000" dirty="0">
              <a:solidFill>
                <a:srgbClr val="FFFF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r>
              <a:rPr lang="zh-TW" altLang="en-US" sz="2000" dirty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字形很容易</a:t>
            </a:r>
            <a:endParaRPr lang="en-US" sz="2000" dirty="0">
              <a:solidFill>
                <a:srgbClr val="FFFF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r>
              <a:rPr lang="zh-TW" altLang="en-US" sz="2000" dirty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被規則化？</a:t>
            </a:r>
            <a:endParaRPr lang="en-US" sz="2000" dirty="0">
              <a:solidFill>
                <a:srgbClr val="FFFF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82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19128 -0.00717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7" y="-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3.7037E-6 L 0.19063 -0.00162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31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0.18815 -0.01088 " pathEditMode="relative" rAng="0" ptsTypes="AA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1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42" grpId="0" animBg="1"/>
      <p:bldP spid="4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878" y="5093028"/>
            <a:ext cx="959549" cy="92116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671" y="5118616"/>
            <a:ext cx="933961" cy="8955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474" y="2869089"/>
            <a:ext cx="959549" cy="9211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2493" y="2881882"/>
            <a:ext cx="933961" cy="895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>
                <a:latin typeface="MS Gothic" panose="020B0609070205080204" pitchFamily="49" charset="-128"/>
                <a:ea typeface="MS Gothic" panose="020B0609070205080204" pitchFamily="49" charset="-128"/>
              </a:rPr>
              <a:t>接受度判斷的反應時間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26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92834" y="1871328"/>
            <a:ext cx="4886792" cy="4986672"/>
            <a:chOff x="1118516" y="1686209"/>
            <a:chExt cx="4886792" cy="4986672"/>
          </a:xfrm>
        </p:grpSpPr>
        <p:grpSp>
          <p:nvGrpSpPr>
            <p:cNvPr id="10" name="Group 9"/>
            <p:cNvGrpSpPr/>
            <p:nvPr/>
          </p:nvGrpSpPr>
          <p:grpSpPr>
            <a:xfrm>
              <a:off x="1118516" y="1686209"/>
              <a:ext cx="4886792" cy="4986672"/>
              <a:chOff x="1118516" y="1686209"/>
              <a:chExt cx="4886792" cy="4986672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8516" y="1792330"/>
                <a:ext cx="4886792" cy="4880551"/>
              </a:xfrm>
              <a:prstGeom prst="rect">
                <a:avLst/>
              </a:prstGeom>
            </p:spPr>
          </p:pic>
          <p:sp>
            <p:nvSpPr>
              <p:cNvPr id="27" name="TextBox 26"/>
              <p:cNvSpPr txBox="1"/>
              <p:nvPr/>
            </p:nvSpPr>
            <p:spPr>
              <a:xfrm rot="16200000">
                <a:off x="725124" y="4219501"/>
                <a:ext cx="1150737" cy="21544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8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720852" y="2478110"/>
                <a:ext cx="1431145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右</a:t>
                </a:r>
                <a:r>
                  <a:rPr lang="en-US" altLang="zh-TW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-</a:t>
                </a:r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103808" y="2478111"/>
                <a:ext cx="1183908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右</a:t>
                </a:r>
                <a:r>
                  <a:rPr lang="en-US" altLang="zh-TW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-</a:t>
                </a:r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788229" y="4245901"/>
                <a:ext cx="1436817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</a:t>
                </a:r>
                <a:r>
                  <a:rPr lang="en-US" altLang="zh-TW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-</a:t>
                </a:r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窄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176857" y="4245901"/>
                <a:ext cx="1183908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左</a:t>
                </a:r>
                <a:r>
                  <a:rPr lang="en-US" altLang="zh-TW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-</a:t>
                </a:r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寬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817915" y="2051664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272253" y="2051664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724645" y="6128671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接受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4625210" y="6128671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不接受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522936" y="1819045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800736" y="1819045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231874" y="1686209"/>
                <a:ext cx="2521819" cy="40011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000" b="1" dirty="0">
                    <a:latin typeface="MS Gothic" panose="020B0609070205080204" pitchFamily="49" charset="-128"/>
                    <a:ea typeface="MS Gothic" panose="020B0609070205080204" pitchFamily="49" charset="-128"/>
                  </a:rPr>
                  <a:t>反應時間</a:t>
                </a:r>
                <a:endParaRPr lang="en-US" sz="2000" b="1" dirty="0"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158196" y="6311724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600">
                  <a:solidFill>
                    <a:srgbClr val="0070C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808479" y="6128671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不接受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553354" y="6135559"/>
                <a:ext cx="876260" cy="3385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solidFill>
                      <a:srgbClr val="7030A0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接受</a:t>
                </a:r>
                <a:endParaRPr lang="en-US" sz="1600" dirty="0">
                  <a:solidFill>
                    <a:srgbClr val="7030A0"/>
                  </a:solidFill>
                  <a:latin typeface="MS Gothic" panose="020B0609070205080204" pitchFamily="49" charset="-128"/>
                  <a:ea typeface="MS Gothic" panose="020B0609070205080204" pitchFamily="49" charset="-128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 rot="16200000">
              <a:off x="369070" y="3896875"/>
              <a:ext cx="18124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4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反應時間</a:t>
              </a:r>
              <a:r>
                <a:rPr lang="en-US" sz="1400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 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(</a:t>
              </a:r>
              <a:r>
                <a:rPr lang="en-US" sz="1400" dirty="0" err="1">
                  <a:solidFill>
                    <a:schemeClr val="bg1"/>
                  </a:solidFill>
                  <a:ea typeface="MS Gothic" panose="020B0609070205080204" pitchFamily="49" charset="-128"/>
                </a:rPr>
                <a:t>lolg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ea typeface="MS Gothic" panose="020B0609070205080204" pitchFamily="49" charset="-128"/>
                </a:rPr>
                <a:t>ms</a:t>
              </a:r>
              <a:r>
                <a:rPr lang="en-US" sz="1400" dirty="0">
                  <a:solidFill>
                    <a:schemeClr val="bg1"/>
                  </a:solidFill>
                  <a:ea typeface="MS Gothic" panose="020B0609070205080204" pitchFamily="49" charset="-128"/>
                </a:rPr>
                <a:t>)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654204" y="4332456"/>
            <a:ext cx="2989222" cy="707886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000" i="1" dirty="0">
              <a:solidFill>
                <a:schemeClr val="bg2"/>
              </a:solidFill>
            </a:endParaRPr>
          </a:p>
          <a:p>
            <a:pPr algn="ctr"/>
            <a:r>
              <a:rPr lang="en-US" sz="2000" i="1" dirty="0">
                <a:solidFill>
                  <a:schemeClr val="bg2"/>
                </a:solidFill>
              </a:rPr>
              <a:t>p</a:t>
            </a:r>
            <a:r>
              <a:rPr lang="en-US" sz="2000" dirty="0">
                <a:solidFill>
                  <a:schemeClr val="bg2"/>
                </a:solidFill>
              </a:rPr>
              <a:t> = .002</a:t>
            </a:r>
            <a:endParaRPr lang="en-US" sz="1600" dirty="0">
              <a:solidFill>
                <a:schemeClr val="bg2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390602" y="3038557"/>
            <a:ext cx="3560083" cy="1156533"/>
            <a:chOff x="1400918" y="3041679"/>
            <a:chExt cx="3560083" cy="1156533"/>
          </a:xfrm>
        </p:grpSpPr>
        <p:sp>
          <p:nvSpPr>
            <p:cNvPr id="38" name="TextBox 37"/>
            <p:cNvSpPr txBox="1"/>
            <p:nvPr/>
          </p:nvSpPr>
          <p:spPr>
            <a:xfrm>
              <a:off x="1492359" y="3095152"/>
              <a:ext cx="3390870" cy="10156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i="1">
                  <a:solidFill>
                    <a:srgbClr val="FF0000"/>
                  </a:solidFill>
                </a:rPr>
                <a:t>p</a:t>
              </a:r>
              <a:r>
                <a:rPr lang="en-US" sz="2000" b="1">
                  <a:solidFill>
                    <a:srgbClr val="FF0000"/>
                  </a:solidFill>
                </a:rPr>
                <a:t> = .003</a:t>
              </a:r>
              <a:br>
                <a:rPr lang="en-US" sz="2000" b="1">
                  <a:solidFill>
                    <a:srgbClr val="FF0000"/>
                  </a:solidFill>
                </a:rPr>
              </a:br>
              <a:r>
                <a:rPr lang="en-US" sz="2000" b="1">
                  <a:solidFill>
                    <a:srgbClr val="FF0000"/>
                  </a:solidFill>
                </a:rPr>
                <a:t/>
              </a:r>
              <a:br>
                <a:rPr lang="en-US" sz="2000" b="1">
                  <a:solidFill>
                    <a:srgbClr val="FF0000"/>
                  </a:solidFill>
                </a:rPr>
              </a:br>
              <a:endParaRPr lang="en-US" sz="2000" b="1">
                <a:solidFill>
                  <a:srgbClr val="FF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400918" y="3041679"/>
              <a:ext cx="3560083" cy="1156533"/>
            </a:xfrm>
            <a:prstGeom prst="rect">
              <a:avLst/>
            </a:prstGeom>
            <a:noFill/>
            <a:ln w="762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221" y="2795418"/>
            <a:ext cx="1068510" cy="106851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398" y="5026783"/>
            <a:ext cx="1068510" cy="1068510"/>
          </a:xfrm>
          <a:prstGeom prst="rect">
            <a:avLst/>
          </a:prstGeom>
        </p:spPr>
      </p:pic>
      <p:sp>
        <p:nvSpPr>
          <p:cNvPr id="49" name="Left Brace 48"/>
          <p:cNvSpPr/>
          <p:nvPr/>
        </p:nvSpPr>
        <p:spPr>
          <a:xfrm>
            <a:off x="5874605" y="2236783"/>
            <a:ext cx="609154" cy="4191347"/>
          </a:xfrm>
          <a:prstGeom prst="leftBrace">
            <a:avLst>
              <a:gd name="adj1" fmla="val 0"/>
              <a:gd name="adj2" fmla="val 50000"/>
            </a:avLst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10100636" y="3282424"/>
            <a:ext cx="19800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000" dirty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不規則部首大小</a:t>
            </a:r>
            <a:endParaRPr lang="en-US" altLang="zh-TW" sz="2000" dirty="0">
              <a:solidFill>
                <a:srgbClr val="FFFF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r>
              <a:rPr lang="zh-TW" altLang="en-US" sz="2000" dirty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仍須被記憶？</a:t>
            </a:r>
            <a:endParaRPr lang="en-US" sz="2000" dirty="0">
              <a:solidFill>
                <a:srgbClr val="FFFF0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707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3.33333E-6 L 0.24714 -0.08334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57" y="-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33333E-6 L 0.13125 0.0886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22222E-6 L 0.18398 -0.07685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93" y="-384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4.07407E-6 L 0.18515 0.08681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58" y="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 animBg="1"/>
      <p:bldP spid="5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結論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049134" cy="3599316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漢字結構與韻律結構相似嗎？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685800"/>
            <a:r>
              <a:rPr lang="zh-TW" altLang="en-US" sz="2000" dirty="0">
                <a:latin typeface="MS Gothic" panose="020B0609070205080204" pitchFamily="49" charset="-128"/>
                <a:ea typeface="MS Gothic" panose="020B0609070205080204" pitchFamily="49" charset="-128"/>
              </a:rPr>
              <a:t>或許！ </a:t>
            </a:r>
            <a:endParaRPr lang="en-US" sz="20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以共通的邊界延長效應為動機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規則的筆畫長短及部件大小皆以結尾為重</a:t>
            </a:r>
            <a:endParaRPr lang="en-US" altLang="zh-TW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重疊模板具有成雙性以及以結尾為中心的特性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類詞綴部首不會出現在明顯位置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不規則漢字結構會以非預設方式進行處理，耗費較多記憶但依賴較少語法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知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識</a:t>
            </a:r>
            <a:endParaRPr lang="en-US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1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謝謝！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956148" cy="4295155"/>
          </a:xfrm>
        </p:spPr>
        <p:txBody>
          <a:bodyPr>
            <a:normAutofit/>
          </a:bodyPr>
          <a:lstStyle/>
          <a:p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錢</a:t>
            </a:r>
            <a:endParaRPr lang="en-US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國科會 </a:t>
            </a:r>
            <a:r>
              <a:rPr lang="en-US" altLang="zh-TW">
                <a:ea typeface="MS Gothic" panose="020B0609070205080204" pitchFamily="49" charset="-128"/>
              </a:rPr>
              <a:t>97-2410-</a:t>
            </a:r>
            <a:r>
              <a:rPr lang="en-US">
                <a:ea typeface="MS Gothic" panose="020B0609070205080204" pitchFamily="49" charset="-128"/>
              </a:rPr>
              <a:t>H-194-067-MY3, 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國科會</a:t>
            </a:r>
            <a:r>
              <a:rPr lang="en-US" altLang="zh-TW">
                <a:ea typeface="MS Gothic" panose="020B0609070205080204" pitchFamily="49" charset="-128"/>
              </a:rPr>
              <a:t>101-2410-</a:t>
            </a:r>
            <a:r>
              <a:rPr lang="en-US">
                <a:ea typeface="MS Gothic" panose="020B0609070205080204" pitchFamily="49" charset="-128"/>
              </a:rPr>
              <a:t>H-194-115-MY3, 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科技</a:t>
            </a:r>
            <a:r>
              <a:rPr lang="zh-TW" altLang="en-US">
                <a:ea typeface="MS Gothic" panose="020B0609070205080204" pitchFamily="49" charset="-128"/>
              </a:rPr>
              <a:t>部 </a:t>
            </a:r>
            <a:r>
              <a:rPr lang="en-US" altLang="zh-TW" smtClean="0">
                <a:ea typeface="MS Gothic" panose="020B0609070205080204" pitchFamily="49" charset="-128"/>
              </a:rPr>
              <a:t>103-2410-</a:t>
            </a:r>
            <a:r>
              <a:rPr lang="en-US" smtClean="0">
                <a:ea typeface="MS Gothic" panose="020B0609070205080204" pitchFamily="49" charset="-128"/>
              </a:rPr>
              <a:t>H-194-119-MY3</a:t>
            </a:r>
          </a:p>
          <a:p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助理</a:t>
            </a:r>
            <a:endParaRPr lang="en-US" altLang="zh-TW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柯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昱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光、楊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振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宗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許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瓊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文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洪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國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銘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余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子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平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杜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佩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芬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蘇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鈺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婷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莊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偉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強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謝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玉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儀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潘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曉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音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蘇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思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綺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王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涵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德、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林玟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綺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岩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野万里子、劉美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君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陳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欣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徽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王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宣翔</a:t>
            </a:r>
            <a:r>
              <a:rPr lang="en-US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…</a:t>
            </a: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實驗參與者</a:t>
            </a:r>
          </a:p>
          <a:p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同事</a:t>
            </a:r>
            <a:endParaRPr lang="en-US" altLang="zh-TW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許慧娟、陳宗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穎 </a:t>
            </a:r>
            <a:r>
              <a:rPr lang="en-US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…</a:t>
            </a:r>
            <a:endParaRPr lang="en-US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你們！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4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文字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的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"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韻律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"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54" y="249381"/>
            <a:ext cx="4193373" cy="61782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43" y="190708"/>
            <a:ext cx="4361193" cy="6667292"/>
          </a:xfrm>
          <a:prstGeom prst="rect">
            <a:avLst/>
          </a:prstGeom>
          <a:ln w="76200"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50" y="143337"/>
            <a:ext cx="11166764" cy="6762034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98830" y="1268282"/>
            <a:ext cx="10881004" cy="6222674"/>
            <a:chOff x="423028" y="535110"/>
            <a:chExt cx="11065057" cy="632289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028" y="535110"/>
              <a:ext cx="11065057" cy="6322890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9006982" y="786667"/>
              <a:ext cx="2377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mtClean="0">
                  <a:solidFill>
                    <a:srgbClr val="FF000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(</a:t>
              </a:r>
              <a:r>
                <a:rPr lang="zh-TW" altLang="en-US" smtClean="0">
                  <a:solidFill>
                    <a:srgbClr val="FF000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陳</a:t>
              </a:r>
              <a:r>
                <a:rPr lang="zh-TW" altLang="en-US">
                  <a:solidFill>
                    <a:srgbClr val="FF000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欣</a:t>
              </a:r>
              <a:r>
                <a:rPr lang="zh-TW" altLang="en-US" smtClean="0">
                  <a:solidFill>
                    <a:srgbClr val="FF000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徽還在翻譯</a:t>
              </a:r>
              <a:r>
                <a:rPr lang="en-US" altLang="zh-TW" smtClean="0">
                  <a:solidFill>
                    <a:srgbClr val="FF0000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...)</a:t>
              </a:r>
              <a:endParaRPr lang="en-US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" y="5893298"/>
            <a:ext cx="10058400" cy="70788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b="1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在</a:t>
            </a:r>
            <a:r>
              <a:rPr lang="en-US" altLang="zh-TW" sz="4000" b="1">
                <a:solidFill>
                  <a:srgbClr val="FFFF00"/>
                </a:solidFill>
              </a:rPr>
              <a:t>Lingbuzz</a:t>
            </a:r>
            <a:r>
              <a:rPr lang="zh-TW" altLang="en-US" sz="4000" b="1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和我的個人網頁都可以取</a:t>
            </a:r>
            <a:r>
              <a:rPr lang="zh-TW" altLang="en-US" sz="4000" b="1" smtClean="0">
                <a:solidFill>
                  <a:srgbClr val="FFFF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得</a:t>
            </a:r>
            <a:r>
              <a:rPr lang="en-US" b="1" smtClean="0">
                <a:solidFill>
                  <a:srgbClr val="FFFF00"/>
                </a:solidFill>
              </a:rPr>
              <a:t> </a:t>
            </a:r>
            <a:endParaRPr lang="en-US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8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漢字字元版格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5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90336" y="2336873"/>
            <a:ext cx="3709787" cy="3599316"/>
          </a:xfrm>
        </p:spPr>
        <p:txBody>
          <a:bodyPr>
            <a:normAutofit/>
          </a:bodyPr>
          <a:lstStyle/>
          <a:p>
            <a:r>
              <a:rPr lang="en-US" err="1" smtClean="0"/>
              <a:t>Yeh</a:t>
            </a:r>
            <a:r>
              <a:rPr lang="en-US" smtClean="0"/>
              <a:t> &amp; Li (2002)</a:t>
            </a:r>
            <a:br>
              <a:rPr lang="en-US" smtClean="0"/>
            </a:br>
            <a:r>
              <a:rPr lang="en-US" sz="2000" smtClean="0"/>
              <a:t>[</a:t>
            </a:r>
            <a:r>
              <a:rPr lang="en-US" sz="2000" i="1" smtClean="0"/>
              <a:t>JEP:HPP 28</a:t>
            </a:r>
            <a:r>
              <a:rPr lang="en-US" sz="2000" smtClean="0"/>
              <a:t>]</a:t>
            </a:r>
          </a:p>
          <a:p>
            <a:pPr marL="457200" lvl="1" indent="0">
              <a:buNone/>
            </a:pP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中文讀者可借由漢字字形分類漢字</a:t>
            </a:r>
            <a:endParaRPr lang="en-US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108" y="831442"/>
            <a:ext cx="5904074" cy="56247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77104" y="5936189"/>
            <a:ext cx="697627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000" b="1">
                <a:solidFill>
                  <a:srgbClr val="0070C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左</a:t>
            </a:r>
            <a:r>
              <a:rPr lang="zh-TW" altLang="en-US" sz="2000" b="1" smtClean="0">
                <a:solidFill>
                  <a:srgbClr val="0070C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右</a:t>
            </a:r>
            <a:endParaRPr lang="en-US" sz="2000" b="1">
              <a:solidFill>
                <a:srgbClr val="0070C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75779" y="5936189"/>
            <a:ext cx="697627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000" b="1">
                <a:solidFill>
                  <a:srgbClr val="0070C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上下</a:t>
            </a:r>
            <a:endParaRPr lang="en-US" sz="2000" b="1">
              <a:solidFill>
                <a:srgbClr val="0070C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4276583" y="1879477"/>
            <a:ext cx="697627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000" b="1">
                <a:solidFill>
                  <a:srgbClr val="7030A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包圍</a:t>
            </a:r>
            <a:endParaRPr lang="en-US" sz="2000" b="1">
              <a:solidFill>
                <a:srgbClr val="7030A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4275742" y="4583042"/>
            <a:ext cx="697627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000" b="1">
                <a:solidFill>
                  <a:srgbClr val="7030A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開</a:t>
            </a:r>
            <a:r>
              <a:rPr lang="zh-TW" altLang="en-US" sz="2000" b="1" smtClean="0">
                <a:solidFill>
                  <a:srgbClr val="7030A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放</a:t>
            </a:r>
            <a:endParaRPr lang="en-US" sz="2000" b="1">
              <a:solidFill>
                <a:srgbClr val="7030A0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82210" y="2969539"/>
            <a:ext cx="595035" cy="584775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3200" b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姨</a:t>
            </a:r>
            <a:endParaRPr lang="en-US" sz="3200" b="1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74731" y="1509405"/>
            <a:ext cx="595035" cy="584775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3200" b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遍</a:t>
            </a:r>
            <a:endParaRPr lang="en-US" sz="3200" b="1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69346" y="1129577"/>
            <a:ext cx="595035" cy="584775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32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曆</a:t>
            </a:r>
            <a:endParaRPr lang="en-US" sz="3200" b="1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80744" y="4141897"/>
            <a:ext cx="595035" cy="584775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32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售</a:t>
            </a:r>
            <a:endParaRPr lang="en-US" sz="3200" b="1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458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3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漢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字</a:t>
            </a:r>
            <a:r>
              <a:rPr lang="en-US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"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韻律</a:t>
            </a:r>
            <a:r>
              <a:rPr lang="en-US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"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：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不僅僅是版格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回顧先行研究證據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筆劃的突顯性</a:t>
            </a:r>
            <a:endParaRPr lang="en-US" altLang="zh-TW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疊體字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部首位置與大小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報告新的證據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lvl="1"/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部首位置與大</a:t>
            </a:r>
            <a:r>
              <a:rPr lang="zh-TW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小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筆劃突顯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12"/>
          <p:cNvSpPr>
            <a:spLocks noGrp="1"/>
          </p:cNvSpPr>
          <p:nvPr>
            <p:ph idx="1"/>
          </p:nvPr>
        </p:nvSpPr>
        <p:spPr>
          <a:xfrm>
            <a:off x="279133" y="2127185"/>
            <a:ext cx="11723571" cy="4525864"/>
          </a:xfrm>
        </p:spPr>
        <p:txBody>
          <a:bodyPr>
            <a:normAutofit/>
          </a:bodyPr>
          <a:lstStyle/>
          <a:p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最長的筆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劃</a:t>
            </a:r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在下</a:t>
            </a:r>
            <a:r>
              <a:rPr lang="zh-TW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方</a:t>
            </a:r>
            <a:endParaRPr lang="en-US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lvl="1" indent="0">
              <a:buNone/>
            </a:pP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土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干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于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丰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手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彡玉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車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里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羊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牛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革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互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青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豆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亐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爰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看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毛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示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告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晋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耳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舍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夫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耒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失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</a:t>
            </a:r>
            <a:r>
              <a:rPr 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黑</a:t>
            </a:r>
            <a:endParaRPr lang="en-US" sz="240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最大的部件在下</a:t>
            </a:r>
            <a:r>
              <a:rPr lang="zh-TW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方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lvl="1" indent="0">
              <a:buNone/>
            </a:pP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昌</a:t>
            </a:r>
            <a:r>
              <a:rPr 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吕</a:t>
            </a:r>
            <a:r>
              <a:rPr 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圭</a:t>
            </a:r>
            <a:r>
              <a:rPr 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戔</a:t>
            </a:r>
            <a:r>
              <a:rPr 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</a:t>
            </a:r>
            <a:r>
              <a:rPr 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炎</a:t>
            </a:r>
            <a:r>
              <a:rPr 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哥</a:t>
            </a:r>
            <a:endParaRPr lang="en-US" sz="240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最長的筆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劃</a:t>
            </a:r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在右</a:t>
            </a:r>
            <a:r>
              <a:rPr lang="zh-TW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方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lvl="1" indent="0">
              <a:buNone/>
            </a:pP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川</a:t>
            </a:r>
            <a:r>
              <a:rPr 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州</a:t>
            </a:r>
            <a:r>
              <a:rPr 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介</a:t>
            </a:r>
            <a:endParaRPr lang="en-US" sz="240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最大的部件在右</a:t>
            </a:r>
            <a:r>
              <a:rPr lang="zh-TW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方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lvl="1" indent="0">
              <a:buNone/>
            </a:pPr>
            <a:r>
              <a:rPr lang="zh-TW" altLang="en-US" sz="240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玨  林  比  炏  </a:t>
            </a:r>
            <a:r>
              <a:rPr lang="zh-TW" altLang="en-US" sz="240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沝</a:t>
            </a:r>
            <a:endParaRPr lang="en-US" sz="240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48693" y="3546987"/>
            <a:ext cx="56509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由邊界延長效應加以抽象化演變而來</a:t>
            </a:r>
            <a:r>
              <a:rPr lang="zh-TW" altLang="en-US" sz="2400" smtClean="0">
                <a:latin typeface="MS Gothic" panose="020B0609070205080204" pitchFamily="49" charset="-128"/>
                <a:ea typeface="MS Gothic" panose="020B0609070205080204" pitchFamily="49" charset="-128"/>
              </a:rPr>
              <a:t>，</a:t>
            </a:r>
            <a:r>
              <a:rPr lang="en-US" altLang="zh-TW" sz="2400" smtClean="0">
                <a:latin typeface="MS Gothic" panose="020B0609070205080204" pitchFamily="49" charset="-128"/>
                <a:ea typeface="MS Gothic" panose="020B0609070205080204" pitchFamily="49" charset="-128"/>
              </a:rPr>
              <a:t/>
            </a:r>
            <a:br>
              <a:rPr lang="en-US" altLang="zh-TW" sz="2400" smtClean="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zh-TW" altLang="en-US" sz="2400" smtClean="0">
                <a:latin typeface="MS Gothic" panose="020B0609070205080204" pitchFamily="49" charset="-128"/>
                <a:ea typeface="MS Gothic" panose="020B0609070205080204" pitchFamily="49" charset="-128"/>
              </a:rPr>
              <a:t>同</a:t>
            </a:r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口語及手語中的現</a:t>
            </a:r>
            <a:r>
              <a:rPr lang="zh-TW" altLang="en-US" sz="2400" smtClean="0">
                <a:latin typeface="MS Gothic" panose="020B0609070205080204" pitchFamily="49" charset="-128"/>
                <a:ea typeface="MS Gothic" panose="020B0609070205080204" pitchFamily="49" charset="-128"/>
              </a:rPr>
              <a:t>象</a:t>
            </a:r>
            <a:endParaRPr lang="en-US" sz="2400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12" name="矩形 34"/>
          <p:cNvSpPr/>
          <p:nvPr/>
        </p:nvSpPr>
        <p:spPr>
          <a:xfrm>
            <a:off x="7128547" y="4821775"/>
            <a:ext cx="838497" cy="168920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smtClean="0">
                <a:solidFill>
                  <a:srgbClr val="FFFF00"/>
                </a:solidFill>
              </a:rPr>
              <a:t>x</a:t>
            </a:r>
          </a:p>
          <a:p>
            <a:pPr algn="ctr"/>
            <a:r>
              <a:rPr lang="en-US" sz="5400" b="1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4" name="矩形 34"/>
          <p:cNvSpPr/>
          <p:nvPr/>
        </p:nvSpPr>
        <p:spPr>
          <a:xfrm>
            <a:off x="9054662" y="5370421"/>
            <a:ext cx="1342761" cy="75378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smtClean="0">
                <a:solidFill>
                  <a:srgbClr val="FFFF00"/>
                </a:solidFill>
              </a:rPr>
              <a:t>x X</a:t>
            </a:r>
            <a:endParaRPr lang="en-US" sz="54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47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突顯衝突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091376" cy="4266058"/>
          </a:xfrm>
        </p:spPr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口語重音衝突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重音不連續</a:t>
            </a:r>
            <a:r>
              <a:rPr lang="en-US" altLang="zh-TW" smtClean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endParaRPr lang="en-US" smtClean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0" lvl="1" indent="0">
              <a:buNone/>
            </a:pPr>
            <a:r>
              <a:rPr lang="en-US" sz="2400" err="1" smtClean="0">
                <a:solidFill>
                  <a:srgbClr val="FFFF00"/>
                </a:solidFill>
              </a:rPr>
              <a:t>elícit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  <a:r>
              <a:rPr lang="en-US" sz="2400">
                <a:solidFill>
                  <a:srgbClr val="FFFF00"/>
                </a:solidFill>
              </a:rPr>
              <a:t>~ </a:t>
            </a:r>
            <a:r>
              <a:rPr lang="en-US" sz="2400" err="1">
                <a:solidFill>
                  <a:srgbClr val="FFFF00"/>
                </a:solidFill>
              </a:rPr>
              <a:t>elìcitátion</a:t>
            </a:r>
            <a:r>
              <a:rPr lang="en-US" sz="2400">
                <a:solidFill>
                  <a:srgbClr val="FFFF00"/>
                </a:solidFill>
              </a:rPr>
              <a:t> </a:t>
            </a:r>
            <a:r>
              <a:rPr lang="en-US" sz="2400"/>
              <a:t>	</a:t>
            </a:r>
            <a:r>
              <a:rPr lang="en-US" sz="2400" b="1" smtClean="0">
                <a:solidFill>
                  <a:srgbClr val="FFFF00"/>
                </a:solidFill>
                <a:sym typeface="Symbol" panose="05050102010706020507" pitchFamily="18" charset="2"/>
              </a:rPr>
              <a:t>(</a:t>
            </a:r>
            <a:r>
              <a:rPr lang="en-US" sz="2400" b="1" u="sng" smtClean="0">
                <a:solidFill>
                  <a:srgbClr val="FFFF00"/>
                </a:solidFill>
                <a:sym typeface="Symbol" panose="05050102010706020507" pitchFamily="18" charset="2"/>
              </a:rPr>
              <a:t></a:t>
            </a:r>
            <a:r>
              <a:rPr lang="en-US" sz="2400" b="1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sz="2400" b="1" smtClean="0">
                <a:solidFill>
                  <a:srgbClr val="FFFF00"/>
                </a:solidFill>
                <a:sym typeface="Symbol" panose="05050102010706020507" pitchFamily="18" charset="2"/>
              </a:rPr>
              <a:t>)(</a:t>
            </a:r>
            <a:r>
              <a:rPr lang="en-US" sz="2400" b="1" u="sng" smtClean="0">
                <a:solidFill>
                  <a:srgbClr val="FFFF00"/>
                </a:solidFill>
                <a:sym typeface="Symbol" panose="05050102010706020507" pitchFamily="18" charset="2"/>
              </a:rPr>
              <a:t></a:t>
            </a:r>
            <a:r>
              <a:rPr lang="en-US" sz="2400" b="1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sz="2400" b="1" smtClean="0">
                <a:solidFill>
                  <a:srgbClr val="FFFF00"/>
                </a:solidFill>
                <a:sym typeface="Symbol" panose="05050102010706020507" pitchFamily="18" charset="2"/>
              </a:rPr>
              <a:t>)</a:t>
            </a:r>
            <a:r>
              <a:rPr lang="en-US" sz="2400">
                <a:sym typeface="Symbol" panose="05050102010706020507" pitchFamily="18" charset="2"/>
              </a:rPr>
              <a:t/>
            </a:r>
            <a:br>
              <a:rPr lang="en-US" sz="2400">
                <a:sym typeface="Symbol" panose="05050102010706020507" pitchFamily="18" charset="2"/>
              </a:rPr>
            </a:br>
            <a:r>
              <a:rPr lang="en-US" sz="2400" err="1" smtClean="0">
                <a:solidFill>
                  <a:srgbClr val="FFFF00"/>
                </a:solidFill>
              </a:rPr>
              <a:t>refórm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  <a:r>
              <a:rPr lang="en-US" sz="2400">
                <a:solidFill>
                  <a:srgbClr val="FFFF00"/>
                </a:solidFill>
              </a:rPr>
              <a:t>~ </a:t>
            </a:r>
            <a:r>
              <a:rPr lang="en-US" sz="2400" err="1">
                <a:solidFill>
                  <a:srgbClr val="FFFF00"/>
                </a:solidFill>
              </a:rPr>
              <a:t>rèformátion</a:t>
            </a:r>
            <a:r>
              <a:rPr lang="en-US" sz="2400" smtClean="0"/>
              <a:t>, </a:t>
            </a:r>
            <a:r>
              <a:rPr lang="zh-TW" altLang="en-US" sz="2400" smtClean="0">
                <a:latin typeface="MS Gothic" panose="020B0609070205080204" pitchFamily="49" charset="-128"/>
                <a:ea typeface="MS Gothic" panose="020B0609070205080204" pitchFamily="49" charset="-128"/>
              </a:rPr>
              <a:t>不是</a:t>
            </a:r>
            <a:r>
              <a:rPr lang="en-US" sz="2400" smtClean="0"/>
              <a:t> </a:t>
            </a:r>
            <a:r>
              <a:rPr lang="en-US" sz="2400">
                <a:solidFill>
                  <a:srgbClr val="FFFF00"/>
                </a:solidFill>
              </a:rPr>
              <a:t>*</a:t>
            </a:r>
            <a:r>
              <a:rPr lang="en-US" sz="2400" err="1" smtClean="0">
                <a:solidFill>
                  <a:srgbClr val="FFFF00"/>
                </a:solidFill>
              </a:rPr>
              <a:t>refòrmátion</a:t>
            </a:r>
            <a:r>
              <a:rPr lang="en-US" sz="2400" smtClean="0"/>
              <a:t>	</a:t>
            </a:r>
            <a:r>
              <a:rPr lang="en-US" sz="2400" b="1" smtClean="0">
                <a:solidFill>
                  <a:srgbClr val="FFFF00"/>
                </a:solidFill>
                <a:sym typeface="Symbol" panose="05050102010706020507" pitchFamily="18" charset="2"/>
              </a:rPr>
              <a:t>(</a:t>
            </a:r>
            <a:r>
              <a:rPr lang="en-US" sz="2400" b="1" u="sng">
                <a:solidFill>
                  <a:srgbClr val="FFFF00"/>
                </a:solidFill>
                <a:sym typeface="Symbol" panose="05050102010706020507" pitchFamily="18" charset="2"/>
              </a:rPr>
              <a:t></a:t>
            </a:r>
            <a:r>
              <a:rPr lang="en-US" sz="2400" b="1">
                <a:solidFill>
                  <a:srgbClr val="FFFF00"/>
                </a:solidFill>
                <a:sym typeface="Symbol" panose="05050102010706020507" pitchFamily="18" charset="2"/>
              </a:rPr>
              <a:t> )(</a:t>
            </a:r>
            <a:r>
              <a:rPr lang="en-US" sz="2400" b="1" u="sng">
                <a:solidFill>
                  <a:srgbClr val="FFFF00"/>
                </a:solidFill>
                <a:sym typeface="Symbol" panose="05050102010706020507" pitchFamily="18" charset="2"/>
              </a:rPr>
              <a:t></a:t>
            </a:r>
            <a:r>
              <a:rPr lang="en-US" sz="2400" b="1">
                <a:solidFill>
                  <a:srgbClr val="FFFF00"/>
                </a:solidFill>
                <a:sym typeface="Symbol" panose="05050102010706020507" pitchFamily="18" charset="2"/>
              </a:rPr>
              <a:t> </a:t>
            </a:r>
            <a:r>
              <a:rPr lang="en-US" sz="2400" b="1" smtClean="0">
                <a:solidFill>
                  <a:srgbClr val="FFFF00"/>
                </a:solidFill>
                <a:sym typeface="Symbol" panose="05050102010706020507" pitchFamily="18" charset="2"/>
              </a:rPr>
              <a:t>)</a:t>
            </a:r>
            <a:r>
              <a:rPr lang="en-US" sz="2400" smtClean="0">
                <a:sym typeface="Symbol" panose="05050102010706020507" pitchFamily="18" charset="2"/>
              </a:rPr>
              <a:t>, </a:t>
            </a:r>
            <a:r>
              <a:rPr lang="zh-TW" altLang="en-US" sz="2400" smtClean="0">
                <a:latin typeface="MS Gothic" panose="020B0609070205080204" pitchFamily="49" charset="-128"/>
                <a:ea typeface="MS Gothic" panose="020B0609070205080204" pitchFamily="49" charset="-128"/>
              </a:rPr>
              <a:t>不是</a:t>
            </a:r>
            <a:r>
              <a:rPr lang="zh-TW" altLang="en-US" sz="2400" smtClean="0"/>
              <a:t> </a:t>
            </a:r>
            <a:r>
              <a:rPr lang="en-US" sz="2400" b="1" smtClean="0">
                <a:solidFill>
                  <a:srgbClr val="FFFF00"/>
                </a:solidFill>
                <a:sym typeface="Symbol" panose="05050102010706020507" pitchFamily="18" charset="2"/>
              </a:rPr>
              <a:t>(</a:t>
            </a:r>
            <a:r>
              <a:rPr lang="en-US" sz="2400" b="1" u="sng" smtClean="0">
                <a:solidFill>
                  <a:srgbClr val="FFFF00"/>
                </a:solidFill>
                <a:sym typeface="Symbol" panose="05050102010706020507" pitchFamily="18" charset="2"/>
              </a:rPr>
              <a:t>)(</a:t>
            </a:r>
            <a:r>
              <a:rPr lang="en-US" sz="2400" b="1" smtClean="0">
                <a:solidFill>
                  <a:srgbClr val="FFFF00"/>
                </a:solidFill>
                <a:sym typeface="Symbol" panose="05050102010706020507" pitchFamily="18" charset="2"/>
              </a:rPr>
              <a:t> )</a:t>
            </a:r>
          </a:p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漢字部件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筆劃長短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不能一</a:t>
            </a:r>
            <a:r>
              <a:rPr lang="zh-TW" alt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樣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大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通常每個部件中僅有一邊是突顯的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較長</a:t>
            </a:r>
            <a:r>
              <a:rPr lang="en-US" altLang="zh-TW">
                <a:latin typeface="MS Gothic" panose="020B0609070205080204" pitchFamily="49" charset="-128"/>
                <a:ea typeface="MS Gothic" panose="020B0609070205080204" pitchFamily="49" charset="-128"/>
              </a:rPr>
              <a:t>) </a:t>
            </a:r>
            <a:r>
              <a:rPr 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: </a:t>
            </a:r>
            <a:r>
              <a:rPr lang="zh-TW" altLang="en-US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圭</a:t>
            </a:r>
            <a:endParaRPr lang="en-US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只有頂部相連的筆劃特別突顯：</a:t>
            </a:r>
            <a:r>
              <a:rPr lang="en-US" smtClean="0">
                <a:latin typeface="MS Gothic" panose="020B0609070205080204" pitchFamily="49" charset="-128"/>
                <a:ea typeface="MS Gothic" panose="020B0609070205080204" pitchFamily="49" charset="-128"/>
              </a:rPr>
              <a:t>  </a:t>
            </a:r>
            <a:r>
              <a:rPr lang="zh-TW" altLang="en-US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士 </a:t>
            </a:r>
            <a:r>
              <a:rPr lang="zh-TW" altLang="en-US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末</a:t>
            </a:r>
            <a:endParaRPr lang="en-US" altLang="zh-TW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非相鄰筆劃（頂部和底部）不</a:t>
            </a:r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衝突</a:t>
            </a:r>
            <a:r>
              <a:rPr lang="zh-TW" altLang="zh-TW">
                <a:latin typeface="MS Gothic" panose="020B0609070205080204" pitchFamily="49" charset="-128"/>
                <a:ea typeface="MS Gothic" panose="020B0609070205080204" pitchFamily="49" charset="-128"/>
              </a:rPr>
              <a:t>：</a:t>
            </a:r>
            <a:r>
              <a:rPr lang="en-US" smtClean="0"/>
              <a:t> </a:t>
            </a:r>
            <a:r>
              <a:rPr lang="zh-TW" altLang="en-US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聿 重 垂 </a:t>
            </a:r>
            <a:r>
              <a:rPr lang="zh-TW" altLang="en-US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612259" y="5305458"/>
            <a:ext cx="2216152" cy="951653"/>
            <a:chOff x="399474" y="4944861"/>
            <a:chExt cx="2216152" cy="951653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99474" y="5555560"/>
              <a:ext cx="666233" cy="141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99474" y="5874214"/>
              <a:ext cx="665018" cy="923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19699" y="5884969"/>
              <a:ext cx="895927" cy="1154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835232" y="5554361"/>
              <a:ext cx="661068" cy="119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212274" y="5687683"/>
              <a:ext cx="36945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98811" y="4944861"/>
              <a:ext cx="12561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>
                  <a:latin typeface="MS Gothic" panose="020B0609070205080204" pitchFamily="49" charset="-128"/>
                  <a:ea typeface="MS Gothic" panose="020B0609070205080204" pitchFamily="49" charset="-128"/>
                </a:rPr>
                <a:t>一般</a:t>
              </a:r>
              <a:endParaRPr lang="en-US" sz="2000"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259384" y="5254897"/>
            <a:ext cx="2487465" cy="977903"/>
            <a:chOff x="3046599" y="4894300"/>
            <a:chExt cx="2487465" cy="977903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287572" y="5554361"/>
              <a:ext cx="665018" cy="10213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287572" y="5851421"/>
              <a:ext cx="665018" cy="923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647290" y="5564574"/>
              <a:ext cx="886774" cy="1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744604" y="5862967"/>
              <a:ext cx="665018" cy="923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081899" y="5674125"/>
              <a:ext cx="36945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046599" y="4894300"/>
              <a:ext cx="24874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>
                  <a:latin typeface="MS Gothic" panose="020B0609070205080204" pitchFamily="49" charset="-128"/>
                  <a:ea typeface="MS Gothic" panose="020B0609070205080204" pitchFamily="49" charset="-128"/>
                </a:rPr>
                <a:t>例外   </a:t>
              </a:r>
              <a:r>
                <a:rPr lang="en-US" sz="2000">
                  <a:latin typeface="MS Gothic" panose="020B0609070205080204" pitchFamily="49" charset="-128"/>
                  <a:ea typeface="MS Gothic" panose="020B0609070205080204" pitchFamily="49" charset="-128"/>
                </a:rPr>
                <a:t>+ </a:t>
              </a:r>
              <a:r>
                <a:rPr lang="zh-TW" altLang="en-US" sz="2000">
                  <a:latin typeface="MS Gothic" panose="020B0609070205080204" pitchFamily="49" charset="-128"/>
                  <a:ea typeface="MS Gothic" panose="020B0609070205080204" pitchFamily="49" charset="-128"/>
                </a:rPr>
                <a:t>  衝突</a:t>
              </a:r>
              <a:endParaRPr lang="en-US" sz="2000"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275880" y="5237668"/>
            <a:ext cx="3191557" cy="1115006"/>
            <a:chOff x="6063095" y="4877071"/>
            <a:chExt cx="3191557" cy="1115006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7309426" y="5682378"/>
              <a:ext cx="36945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829314" y="5686628"/>
              <a:ext cx="650405" cy="105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480617" y="5686628"/>
              <a:ext cx="665018" cy="211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481036" y="5983680"/>
              <a:ext cx="665018" cy="8397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481036" y="5394478"/>
              <a:ext cx="665018" cy="284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63095" y="4877071"/>
              <a:ext cx="31915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>
                  <a:latin typeface="MS Gothic" panose="020B0609070205080204" pitchFamily="49" charset="-128"/>
                  <a:ea typeface="MS Gothic" panose="020B0609070205080204" pitchFamily="49" charset="-128"/>
                </a:rPr>
                <a:t>例外 </a:t>
              </a:r>
              <a:r>
                <a:rPr lang="en-US" sz="2000">
                  <a:latin typeface="MS Gothic" panose="020B0609070205080204" pitchFamily="49" charset="-128"/>
                  <a:ea typeface="MS Gothic" panose="020B0609070205080204" pitchFamily="49" charset="-128"/>
                </a:rPr>
                <a:t> +  </a:t>
              </a:r>
              <a:r>
                <a:rPr lang="zh-TW" altLang="en-US" sz="2000">
                  <a:latin typeface="MS Gothic" panose="020B0609070205080204" pitchFamily="49" charset="-128"/>
                  <a:ea typeface="MS Gothic" panose="020B0609070205080204" pitchFamily="49" charset="-128"/>
                </a:rPr>
                <a:t> 不衝突</a:t>
              </a:r>
              <a:endParaRPr lang="en-US" sz="2000">
                <a:latin typeface="MS Gothic" panose="020B0609070205080204" pitchFamily="49" charset="-128"/>
                <a:ea typeface="MS Gothic" panose="020B0609070205080204" pitchFamily="49" charset="-128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7706554" y="5394277"/>
              <a:ext cx="895927" cy="468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706554" y="5986305"/>
              <a:ext cx="896761" cy="57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440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MS Gothic" panose="020B0609070205080204" pitchFamily="49" charset="-128"/>
                <a:ea typeface="MS Gothic" panose="020B0609070205080204" pitchFamily="49" charset="-128"/>
              </a:rPr>
              <a:t>語料庫證據</a:t>
            </a:r>
            <a:endParaRPr lang="en-US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36316-5CBD-4951-97A5-88EA91FDB580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8067" y="263953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古代</a:t>
            </a:r>
            <a: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/>
            </a:r>
            <a:b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文字</a:t>
            </a:r>
            <a:endParaRPr lang="en-US" sz="24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9654" y="2637750"/>
            <a:ext cx="11079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漢字</a:t>
            </a:r>
            <a: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/>
            </a:r>
            <a:b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簡體化</a:t>
            </a:r>
            <a:endParaRPr lang="en-US" sz="24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82378" y="263775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韓語</a:t>
            </a:r>
            <a: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/>
            </a:r>
            <a:b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諺文</a:t>
            </a:r>
            <a:endParaRPr lang="en-US" sz="24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16995" y="272037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手寫</a:t>
            </a:r>
            <a: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/>
            </a:r>
            <a:b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變化</a:t>
            </a:r>
            <a:endParaRPr lang="en-US" sz="24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32594" y="271166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字體</a:t>
            </a:r>
            <a: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/>
            </a:r>
            <a:br>
              <a:rPr lang="en-US" sz="240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zh-TW" altLang="en-US" sz="2400">
                <a:latin typeface="MS Gothic" panose="020B0609070205080204" pitchFamily="49" charset="-128"/>
                <a:ea typeface="MS Gothic" panose="020B0609070205080204" pitchFamily="49" charset="-128"/>
              </a:rPr>
              <a:t>變化</a:t>
            </a:r>
            <a:endParaRPr lang="en-US" sz="24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3" y="3621196"/>
            <a:ext cx="904875" cy="10096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2" y="5026685"/>
            <a:ext cx="1019175" cy="10477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1823" y="3619409"/>
            <a:ext cx="933450" cy="10096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2298" y="5082048"/>
            <a:ext cx="942975" cy="990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91963" y="5105155"/>
            <a:ext cx="781050" cy="1085850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4591963" y="3682668"/>
            <a:ext cx="884479" cy="1009650"/>
            <a:chOff x="5752004" y="3703821"/>
            <a:chExt cx="884479" cy="1009650"/>
          </a:xfrm>
        </p:grpSpPr>
        <p:sp>
          <p:nvSpPr>
            <p:cNvPr id="16" name="Rectangle 15"/>
            <p:cNvSpPr/>
            <p:nvPr/>
          </p:nvSpPr>
          <p:spPr>
            <a:xfrm>
              <a:off x="5752004" y="3703821"/>
              <a:ext cx="884479" cy="100965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965155" y="3825505"/>
              <a:ext cx="88491" cy="7782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362605" y="3825505"/>
              <a:ext cx="88491" cy="7782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6160486" y="4130503"/>
              <a:ext cx="164224" cy="150866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94552" y="3725736"/>
            <a:ext cx="1028700" cy="942975"/>
          </a:xfrm>
          <a:prstGeom prst="rect">
            <a:avLst/>
          </a:prstGeom>
        </p:spPr>
      </p:pic>
      <p:grpSp>
        <p:nvGrpSpPr>
          <p:cNvPr id="51" name="Group 50"/>
          <p:cNvGrpSpPr/>
          <p:nvPr/>
        </p:nvGrpSpPr>
        <p:grpSpPr>
          <a:xfrm>
            <a:off x="7415304" y="3684748"/>
            <a:ext cx="1296542" cy="435256"/>
            <a:chOff x="7415304" y="3684748"/>
            <a:chExt cx="1296542" cy="43525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68871" y="3684748"/>
              <a:ext cx="942975" cy="435256"/>
            </a:xfrm>
            <a:prstGeom prst="rect">
              <a:avLst/>
            </a:prstGeom>
          </p:spPr>
        </p:pic>
        <p:sp>
          <p:nvSpPr>
            <p:cNvPr id="18" name="Right Brace 17"/>
            <p:cNvSpPr/>
            <p:nvPr/>
          </p:nvSpPr>
          <p:spPr>
            <a:xfrm>
              <a:off x="7415304" y="3725736"/>
              <a:ext cx="288758" cy="394268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415304" y="4172834"/>
            <a:ext cx="1277492" cy="495877"/>
            <a:chOff x="7415304" y="4172834"/>
            <a:chExt cx="1277492" cy="495877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768871" y="4172834"/>
              <a:ext cx="923925" cy="495877"/>
            </a:xfrm>
            <a:prstGeom prst="rect">
              <a:avLst/>
            </a:prstGeom>
          </p:spPr>
        </p:pic>
        <p:sp>
          <p:nvSpPr>
            <p:cNvPr id="23" name="Right Brace 22"/>
            <p:cNvSpPr/>
            <p:nvPr/>
          </p:nvSpPr>
          <p:spPr>
            <a:xfrm>
              <a:off x="7415304" y="4195437"/>
              <a:ext cx="288758" cy="455864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88470" y="5300623"/>
            <a:ext cx="895350" cy="847725"/>
          </a:xfrm>
          <a:prstGeom prst="rect">
            <a:avLst/>
          </a:prstGeom>
        </p:spPr>
      </p:pic>
      <p:grpSp>
        <p:nvGrpSpPr>
          <p:cNvPr id="53" name="Group 52"/>
          <p:cNvGrpSpPr/>
          <p:nvPr/>
        </p:nvGrpSpPr>
        <p:grpSpPr>
          <a:xfrm>
            <a:off x="7415304" y="5309334"/>
            <a:ext cx="1264735" cy="847725"/>
            <a:chOff x="7415304" y="5309334"/>
            <a:chExt cx="1264735" cy="847725"/>
          </a:xfrm>
        </p:grpSpPr>
        <p:sp>
          <p:nvSpPr>
            <p:cNvPr id="25" name="Right Brace 24"/>
            <p:cNvSpPr/>
            <p:nvPr/>
          </p:nvSpPr>
          <p:spPr>
            <a:xfrm>
              <a:off x="7415304" y="5333462"/>
              <a:ext cx="288758" cy="814885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784689" y="5309334"/>
              <a:ext cx="895350" cy="847725"/>
            </a:xfrm>
            <a:prstGeom prst="rect">
              <a:avLst/>
            </a:prstGeom>
          </p:spPr>
        </p:pic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083" y="5271970"/>
            <a:ext cx="895136" cy="93840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81404" y="3734448"/>
            <a:ext cx="927815" cy="942975"/>
          </a:xfrm>
          <a:prstGeom prst="rect">
            <a:avLst/>
          </a:prstGeom>
        </p:spPr>
      </p:pic>
      <p:grpSp>
        <p:nvGrpSpPr>
          <p:cNvPr id="54" name="Group 53"/>
          <p:cNvGrpSpPr/>
          <p:nvPr/>
        </p:nvGrpSpPr>
        <p:grpSpPr>
          <a:xfrm>
            <a:off x="10636144" y="4351605"/>
            <a:ext cx="1247462" cy="349115"/>
            <a:chOff x="10636144" y="4351605"/>
            <a:chExt cx="1247462" cy="349115"/>
          </a:xfrm>
        </p:grpSpPr>
        <p:sp>
          <p:nvSpPr>
            <p:cNvPr id="29" name="Right Brace 28"/>
            <p:cNvSpPr/>
            <p:nvPr/>
          </p:nvSpPr>
          <p:spPr>
            <a:xfrm>
              <a:off x="10636144" y="4383616"/>
              <a:ext cx="288758" cy="285095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1005529" y="4351605"/>
              <a:ext cx="878077" cy="349115"/>
            </a:xfrm>
            <a:prstGeom prst="rect">
              <a:avLst/>
            </a:prstGeom>
          </p:spPr>
        </p:pic>
      </p:grpSp>
      <p:grpSp>
        <p:nvGrpSpPr>
          <p:cNvPr id="55" name="Group 54"/>
          <p:cNvGrpSpPr/>
          <p:nvPr/>
        </p:nvGrpSpPr>
        <p:grpSpPr>
          <a:xfrm>
            <a:off x="10650178" y="5271970"/>
            <a:ext cx="1250487" cy="938401"/>
            <a:chOff x="10650178" y="5271970"/>
            <a:chExt cx="1250487" cy="938401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05529" y="5271970"/>
              <a:ext cx="895136" cy="938401"/>
            </a:xfrm>
            <a:prstGeom prst="rect">
              <a:avLst/>
            </a:prstGeom>
          </p:spPr>
        </p:pic>
        <p:sp>
          <p:nvSpPr>
            <p:cNvPr id="32" name="Right Brace 31"/>
            <p:cNvSpPr/>
            <p:nvPr/>
          </p:nvSpPr>
          <p:spPr>
            <a:xfrm>
              <a:off x="10650178" y="5308880"/>
              <a:ext cx="274724" cy="848179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H="1">
            <a:off x="1543047" y="5644407"/>
            <a:ext cx="418604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3425273" y="5535137"/>
            <a:ext cx="418604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141551" y="6191005"/>
            <a:ext cx="0" cy="42143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907837" y="4338487"/>
            <a:ext cx="400357" cy="1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907837" y="4172834"/>
            <a:ext cx="400357" cy="1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980912" y="5886550"/>
            <a:ext cx="400357" cy="1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9254122" y="4516373"/>
            <a:ext cx="400357" cy="1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9254122" y="4350720"/>
            <a:ext cx="400357" cy="1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310138" y="6093801"/>
            <a:ext cx="400357" cy="1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08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1003</TotalTime>
  <Words>1743</Words>
  <Application>Microsoft Office PowerPoint</Application>
  <PresentationFormat>Widescreen</PresentationFormat>
  <Paragraphs>360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MS Gothic</vt:lpstr>
      <vt:lpstr>新細明體</vt:lpstr>
      <vt:lpstr>標楷體</vt:lpstr>
      <vt:lpstr>標楷體</vt:lpstr>
      <vt:lpstr>Arial</vt:lpstr>
      <vt:lpstr>Calibri</vt:lpstr>
      <vt:lpstr>Cambria Math</vt:lpstr>
      <vt:lpstr>Symbol</vt:lpstr>
      <vt:lpstr>Trebuchet MS</vt:lpstr>
      <vt:lpstr>Berlin</vt:lpstr>
      <vt:lpstr>Is Chinese character structure like prosodic structure?</vt:lpstr>
      <vt:lpstr>漢字結構 是否相似於韻律結構？</vt:lpstr>
      <vt:lpstr>謝謝！</vt:lpstr>
      <vt:lpstr>文字的"韻律"</vt:lpstr>
      <vt:lpstr>漢字字元版格</vt:lpstr>
      <vt:lpstr>漢字"韻律"：不僅僅是版格</vt:lpstr>
      <vt:lpstr>筆劃突顯</vt:lpstr>
      <vt:lpstr>突顯衝突</vt:lpstr>
      <vt:lpstr>語料庫證據</vt:lpstr>
      <vt:lpstr>實驗證據：接受度</vt:lpstr>
      <vt:lpstr>疊體字</vt:lpstr>
      <vt:lpstr>為符合結構模板的重疊構形</vt:lpstr>
      <vt:lpstr>重疊模板的構成</vt:lpstr>
      <vt:lpstr>實驗證據：實驗語料</vt:lpstr>
      <vt:lpstr>實驗證據：結果</vt:lpstr>
      <vt:lpstr>部首</vt:lpstr>
      <vt:lpstr>規則 與 不規則 部首位置</vt:lpstr>
      <vt:lpstr>英語重音預設值</vt:lpstr>
      <vt:lpstr>正確 與 不正確 部首突顯</vt:lpstr>
      <vt:lpstr>部首位置之控制變量</vt:lpstr>
      <vt:lpstr>兩項獨立的實驗</vt:lpstr>
      <vt:lpstr>詞彙判斷主要結果(真字)</vt:lpstr>
      <vt:lpstr>詞彙判斷主要結果(假字)</vt:lpstr>
      <vt:lpstr>詞頻影響</vt:lpstr>
      <vt:lpstr>接受度判斷</vt:lpstr>
      <vt:lpstr>接受度判斷的反應時間</vt:lpstr>
      <vt:lpstr>結論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Chinese character structure like prosodic structure?</dc:title>
  <dc:creator>USER</dc:creator>
  <cp:lastModifiedBy>USER</cp:lastModifiedBy>
  <cp:revision>543</cp:revision>
  <dcterms:created xsi:type="dcterms:W3CDTF">2019-11-24T08:51:03Z</dcterms:created>
  <dcterms:modified xsi:type="dcterms:W3CDTF">2019-12-04T07:14:09Z</dcterms:modified>
</cp:coreProperties>
</file>